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4" r:id="rId3"/>
    <p:sldId id="257" r:id="rId4"/>
    <p:sldId id="258" r:id="rId5"/>
    <p:sldId id="259" r:id="rId6"/>
    <p:sldId id="260" r:id="rId7"/>
    <p:sldId id="261" r:id="rId8"/>
    <p:sldId id="262" r:id="rId9"/>
    <p:sldId id="263"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101" d="100"/>
          <a:sy n="101" d="100"/>
        </p:scale>
        <p:origin x="2261" y="53"/>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01076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00000">
              <a:alpha val="80000"/>
            </a:srgbClr>
          </a:solidFill>
          <a:ln/>
        </p:spPr>
        <p:txBody>
          <a:bodyPr/>
          <a:lstStyle/>
          <a:p>
            <a:endParaRPr lang="de-DE" dirty="0"/>
          </a:p>
        </p:txBody>
      </p:sp>
      <p:sp>
        <p:nvSpPr>
          <p:cNvPr id="6" name="Text 2"/>
          <p:cNvSpPr/>
          <p:nvPr/>
        </p:nvSpPr>
        <p:spPr>
          <a:xfrm>
            <a:off x="561756" y="3227846"/>
            <a:ext cx="13781476" cy="2039898"/>
          </a:xfrm>
          <a:prstGeom prst="rect">
            <a:avLst/>
          </a:prstGeom>
          <a:noFill/>
          <a:ln/>
        </p:spPr>
        <p:txBody>
          <a:bodyPr wrap="square" rtlCol="0" anchor="t"/>
          <a:lstStyle/>
          <a:p>
            <a:pPr marL="0" indent="0">
              <a:lnSpc>
                <a:spcPts val="8384"/>
              </a:lnSpc>
              <a:buNone/>
            </a:pPr>
            <a:r>
              <a:rPr lang="en-US" sz="6707" dirty="0">
                <a:solidFill>
                  <a:srgbClr val="F2F0F4"/>
                </a:solidFill>
                <a:latin typeface="Montserrat" pitchFamily="34" charset="0"/>
                <a:ea typeface="Montserrat" pitchFamily="34" charset="-122"/>
                <a:cs typeface="Montserrat" pitchFamily="34" charset="-120"/>
              </a:rPr>
              <a:t>Intelligente Sehbrille für Blinde</a:t>
            </a:r>
            <a:endParaRPr lang="en-US" sz="6707" dirty="0"/>
          </a:p>
        </p:txBody>
      </p:sp>
      <p:sp>
        <p:nvSpPr>
          <p:cNvPr id="9" name="Textfeld 8">
            <a:extLst>
              <a:ext uri="{FF2B5EF4-FFF2-40B4-BE49-F238E27FC236}">
                <a16:creationId xmlns:a16="http://schemas.microsoft.com/office/drawing/2014/main" id="{92225852-2677-F808-2D02-0C7E960DBC97}"/>
              </a:ext>
            </a:extLst>
          </p:cNvPr>
          <p:cNvSpPr txBox="1"/>
          <p:nvPr/>
        </p:nvSpPr>
        <p:spPr>
          <a:xfrm>
            <a:off x="5932263" y="7224517"/>
            <a:ext cx="3476231" cy="369332"/>
          </a:xfrm>
          <a:prstGeom prst="rect">
            <a:avLst/>
          </a:prstGeom>
          <a:noFill/>
        </p:spPr>
        <p:txBody>
          <a:bodyPr wrap="square" rtlCol="0">
            <a:spAutoFit/>
          </a:bodyPr>
          <a:lstStyle/>
          <a:p>
            <a:r>
              <a:rPr lang="de-DE" dirty="0">
                <a:solidFill>
                  <a:schemeClr val="bg1">
                    <a:lumMod val="75000"/>
                  </a:schemeClr>
                </a:solidFill>
              </a:rPr>
              <a:t>Ebnen des Pfades in die Zukunft</a:t>
            </a:r>
          </a:p>
        </p:txBody>
      </p:sp>
    </p:spTree>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CA0C8AA7-3DCD-BAFA-477F-A32F98B46EBE}"/>
              </a:ext>
            </a:extLst>
          </p:cNvPr>
          <p:cNvPicPr>
            <a:picLocks noChangeAspect="1"/>
          </p:cNvPicPr>
          <p:nvPr/>
        </p:nvPicPr>
        <p:blipFill>
          <a:blip r:embed="rId2"/>
          <a:stretch>
            <a:fillRect/>
          </a:stretch>
        </p:blipFill>
        <p:spPr>
          <a:xfrm>
            <a:off x="0" y="0"/>
            <a:ext cx="14630400" cy="8229600"/>
          </a:xfrm>
          <a:prstGeom prst="rect">
            <a:avLst/>
          </a:prstGeom>
        </p:spPr>
      </p:pic>
      <p:sp>
        <p:nvSpPr>
          <p:cNvPr id="4" name="Shape 0">
            <a:extLst>
              <a:ext uri="{FF2B5EF4-FFF2-40B4-BE49-F238E27FC236}">
                <a16:creationId xmlns:a16="http://schemas.microsoft.com/office/drawing/2014/main" id="{BAB8EF68-239A-7575-D57C-1E24A38D82DC}"/>
              </a:ext>
            </a:extLst>
          </p:cNvPr>
          <p:cNvSpPr/>
          <p:nvPr/>
        </p:nvSpPr>
        <p:spPr>
          <a:xfrm>
            <a:off x="0" y="152400"/>
            <a:ext cx="14630400" cy="8229600"/>
          </a:xfrm>
          <a:prstGeom prst="rect">
            <a:avLst/>
          </a:prstGeom>
          <a:solidFill>
            <a:srgbClr val="0D0A2C">
              <a:alpha val="75000"/>
            </a:srgbClr>
          </a:solidFill>
          <a:ln/>
        </p:spPr>
      </p:sp>
      <p:sp>
        <p:nvSpPr>
          <p:cNvPr id="5" name="Text 1">
            <a:extLst>
              <a:ext uri="{FF2B5EF4-FFF2-40B4-BE49-F238E27FC236}">
                <a16:creationId xmlns:a16="http://schemas.microsoft.com/office/drawing/2014/main" id="{68CFDC95-C509-95A2-613B-31F15A4671AF}"/>
              </a:ext>
            </a:extLst>
          </p:cNvPr>
          <p:cNvSpPr/>
          <p:nvPr/>
        </p:nvSpPr>
        <p:spPr>
          <a:xfrm>
            <a:off x="3453836" y="3462328"/>
            <a:ext cx="8047956" cy="860290"/>
          </a:xfrm>
          <a:prstGeom prst="rect">
            <a:avLst/>
          </a:prstGeom>
          <a:noFill/>
          <a:ln/>
        </p:spPr>
        <p:txBody>
          <a:bodyPr wrap="none" rtlCol="0" anchor="t"/>
          <a:lstStyle/>
          <a:p>
            <a:pPr marL="0" indent="0">
              <a:lnSpc>
                <a:spcPts val="4253"/>
              </a:lnSpc>
              <a:buNone/>
            </a:pPr>
            <a:r>
              <a:rPr lang="de-DE" sz="3402" dirty="0">
                <a:solidFill>
                  <a:srgbClr val="F2F0F4"/>
                </a:solidFill>
                <a:latin typeface="Montserrat" pitchFamily="34" charset="0"/>
                <a:ea typeface="Montserrat" pitchFamily="34" charset="-122"/>
                <a:cs typeface="Montserrat" pitchFamily="34" charset="-120"/>
              </a:rPr>
              <a:t>vielen dank für ihre </a:t>
            </a:r>
            <a:r>
              <a:rPr lang="de-DE" sz="3402" dirty="0" err="1">
                <a:solidFill>
                  <a:srgbClr val="F2F0F4"/>
                </a:solidFill>
                <a:latin typeface="Montserrat" pitchFamily="34" charset="0"/>
                <a:ea typeface="Montserrat" pitchFamily="34" charset="-122"/>
                <a:cs typeface="Montserrat" pitchFamily="34" charset="-120"/>
              </a:rPr>
              <a:t>aufmerksamkeit</a:t>
            </a:r>
            <a:endParaRPr lang="en-US" sz="3402" dirty="0"/>
          </a:p>
        </p:txBody>
      </p:sp>
      <p:sp>
        <p:nvSpPr>
          <p:cNvPr id="6" name="Textfeld 5">
            <a:extLst>
              <a:ext uri="{FF2B5EF4-FFF2-40B4-BE49-F238E27FC236}">
                <a16:creationId xmlns:a16="http://schemas.microsoft.com/office/drawing/2014/main" id="{8E8A6304-0C54-8262-28EC-90408CDD2C37}"/>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extLst>
      <p:ext uri="{BB962C8B-B14F-4D97-AF65-F5344CB8AC3E}">
        <p14:creationId xmlns:p14="http://schemas.microsoft.com/office/powerpoint/2010/main" val="6958989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rafik 3">
            <a:extLst>
              <a:ext uri="{FF2B5EF4-FFF2-40B4-BE49-F238E27FC236}">
                <a16:creationId xmlns:a16="http://schemas.microsoft.com/office/drawing/2014/main" id="{E2661C4F-9DF2-CA1E-AC2A-F4BEF535785A}"/>
              </a:ext>
            </a:extLst>
          </p:cNvPr>
          <p:cNvPicPr>
            <a:picLocks noChangeAspect="1"/>
          </p:cNvPicPr>
          <p:nvPr/>
        </p:nvPicPr>
        <p:blipFill>
          <a:blip r:embed="rId2"/>
          <a:stretch>
            <a:fillRect/>
          </a:stretch>
        </p:blipFill>
        <p:spPr>
          <a:xfrm>
            <a:off x="0" y="152400"/>
            <a:ext cx="14630400" cy="8077200"/>
          </a:xfrm>
          <a:prstGeom prst="rect">
            <a:avLst/>
          </a:prstGeom>
        </p:spPr>
      </p:pic>
      <p:sp>
        <p:nvSpPr>
          <p:cNvPr id="5" name="Shape 1">
            <a:extLst>
              <a:ext uri="{FF2B5EF4-FFF2-40B4-BE49-F238E27FC236}">
                <a16:creationId xmlns:a16="http://schemas.microsoft.com/office/drawing/2014/main" id="{E529E2C7-9D1A-73BC-0B16-C59A17403FDA}"/>
              </a:ext>
            </a:extLst>
          </p:cNvPr>
          <p:cNvSpPr/>
          <p:nvPr/>
        </p:nvSpPr>
        <p:spPr>
          <a:xfrm>
            <a:off x="0" y="0"/>
            <a:ext cx="14630400" cy="8229600"/>
          </a:xfrm>
          <a:prstGeom prst="rect">
            <a:avLst/>
          </a:prstGeom>
          <a:solidFill>
            <a:srgbClr val="000000">
              <a:alpha val="80000"/>
            </a:srgbClr>
          </a:solidFill>
          <a:ln/>
        </p:spPr>
        <p:txBody>
          <a:bodyPr/>
          <a:lstStyle/>
          <a:p>
            <a:endParaRPr lang="de-DE" dirty="0"/>
          </a:p>
        </p:txBody>
      </p:sp>
      <p:sp>
        <p:nvSpPr>
          <p:cNvPr id="7" name="Text 3"/>
          <p:cNvSpPr/>
          <p:nvPr/>
        </p:nvSpPr>
        <p:spPr>
          <a:xfrm>
            <a:off x="1166318" y="4416929"/>
            <a:ext cx="12829291" cy="2467519"/>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Dieses Project </a:t>
            </a:r>
            <a:r>
              <a:rPr lang="en-US" sz="1944" dirty="0" err="1">
                <a:solidFill>
                  <a:srgbClr val="DCD7E5"/>
                </a:solidFill>
                <a:latin typeface="Heebo" pitchFamily="34" charset="0"/>
                <a:ea typeface="Heebo" pitchFamily="34" charset="-122"/>
                <a:cs typeface="Heebo" pitchFamily="34" charset="-120"/>
              </a:rPr>
              <a:t>zielt</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darauf</a:t>
            </a:r>
            <a:r>
              <a:rPr lang="en-US" sz="1944" dirty="0">
                <a:solidFill>
                  <a:srgbClr val="DCD7E5"/>
                </a:solidFill>
                <a:latin typeface="Heebo" pitchFamily="34" charset="0"/>
                <a:ea typeface="Heebo" pitchFamily="34" charset="-122"/>
                <a:cs typeface="Heebo" pitchFamily="34" charset="-120"/>
              </a:rPr>
              <a:t> ab, </a:t>
            </a:r>
            <a:r>
              <a:rPr lang="en-US" sz="1944" dirty="0" err="1">
                <a:solidFill>
                  <a:srgbClr val="DCD7E5"/>
                </a:solidFill>
                <a:latin typeface="Heebo" pitchFamily="34" charset="0"/>
                <a:ea typeface="Heebo" pitchFamily="34" charset="-122"/>
                <a:cs typeface="Heebo" pitchFamily="34" charset="-120"/>
              </a:rPr>
              <a:t>eine</a:t>
            </a:r>
            <a:r>
              <a:rPr lang="en-US" sz="1944" dirty="0">
                <a:solidFill>
                  <a:srgbClr val="DCD7E5"/>
                </a:solidFill>
                <a:latin typeface="Heebo" pitchFamily="34" charset="0"/>
                <a:ea typeface="Heebo" pitchFamily="34" charset="-122"/>
                <a:cs typeface="Heebo" pitchFamily="34" charset="-120"/>
              </a:rPr>
              <a:t> innovative </a:t>
            </a:r>
            <a:r>
              <a:rPr lang="en-US" sz="1944" dirty="0" err="1">
                <a:solidFill>
                  <a:srgbClr val="DCD7E5"/>
                </a:solidFill>
                <a:latin typeface="Heebo" pitchFamily="34" charset="0"/>
                <a:ea typeface="Heebo" pitchFamily="34" charset="-122"/>
                <a:cs typeface="Heebo" pitchFamily="34" charset="-120"/>
              </a:rPr>
              <a:t>Sehbrille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zu</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entwickeln</a:t>
            </a:r>
            <a:r>
              <a:rPr lang="en-US" sz="1944" dirty="0">
                <a:solidFill>
                  <a:srgbClr val="DCD7E5"/>
                </a:solidFill>
                <a:latin typeface="Heebo" pitchFamily="34" charset="0"/>
                <a:ea typeface="Heebo" pitchFamily="34" charset="-122"/>
                <a:cs typeface="Heebo" pitchFamily="34" charset="-120"/>
              </a:rPr>
              <a:t>, die </a:t>
            </a:r>
            <a:r>
              <a:rPr lang="en-US" sz="1944" dirty="0" err="1">
                <a:solidFill>
                  <a:srgbClr val="DCD7E5"/>
                </a:solidFill>
                <a:latin typeface="Heebo" pitchFamily="34" charset="0"/>
                <a:ea typeface="Heebo" pitchFamily="34" charset="-122"/>
                <a:cs typeface="Heebo" pitchFamily="34" charset="-120"/>
              </a:rPr>
              <a:t>blinden</a:t>
            </a:r>
            <a:r>
              <a:rPr lang="en-US" sz="1944" dirty="0">
                <a:solidFill>
                  <a:srgbClr val="DCD7E5"/>
                </a:solidFill>
                <a:latin typeface="Heebo" pitchFamily="34" charset="0"/>
                <a:ea typeface="Heebo" pitchFamily="34" charset="-122"/>
                <a:cs typeface="Heebo" pitchFamily="34" charset="-120"/>
              </a:rPr>
              <a:t> und </a:t>
            </a:r>
            <a:r>
              <a:rPr lang="en-US" sz="1944" dirty="0" err="1">
                <a:solidFill>
                  <a:srgbClr val="DCD7E5"/>
                </a:solidFill>
                <a:latin typeface="Heebo" pitchFamily="34" charset="0"/>
                <a:ea typeface="Heebo" pitchFamily="34" charset="-122"/>
                <a:cs typeface="Heebo" pitchFamily="34" charset="-120"/>
              </a:rPr>
              <a:t>sehbehinderten</a:t>
            </a:r>
            <a:r>
              <a:rPr lang="en-US" sz="1944" dirty="0">
                <a:solidFill>
                  <a:srgbClr val="DCD7E5"/>
                </a:solidFill>
                <a:latin typeface="Heebo" pitchFamily="34" charset="0"/>
                <a:ea typeface="Heebo" pitchFamily="34" charset="-122"/>
                <a:cs typeface="Heebo" pitchFamily="34" charset="-120"/>
              </a:rPr>
              <a:t> Menschen </a:t>
            </a:r>
            <a:r>
              <a:rPr lang="en-US" sz="1944" dirty="0" err="1">
                <a:solidFill>
                  <a:srgbClr val="DCD7E5"/>
                </a:solidFill>
                <a:latin typeface="Heebo" pitchFamily="34" charset="0"/>
                <a:ea typeface="Heebo" pitchFamily="34" charset="-122"/>
                <a:cs typeface="Heebo" pitchFamily="34" charset="-120"/>
              </a:rPr>
              <a:t>dabei</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hilft</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ihre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Umgebung</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besser</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wahrzunehmen</a:t>
            </a:r>
            <a:r>
              <a:rPr lang="en-US" sz="1944" dirty="0">
                <a:solidFill>
                  <a:srgbClr val="DCD7E5"/>
                </a:solidFill>
                <a:latin typeface="Heebo" pitchFamily="34" charset="0"/>
                <a:ea typeface="Heebo" pitchFamily="34" charset="-122"/>
                <a:cs typeface="Heebo" pitchFamily="34" charset="-120"/>
              </a:rPr>
              <a:t> und </a:t>
            </a:r>
            <a:r>
              <a:rPr lang="en-US" sz="1944" dirty="0" err="1">
                <a:solidFill>
                  <a:srgbClr val="DCD7E5"/>
                </a:solidFill>
                <a:latin typeface="Heebo" pitchFamily="34" charset="0"/>
                <a:ea typeface="Heebo" pitchFamily="34" charset="-122"/>
                <a:cs typeface="Heebo" pitchFamily="34" charset="-120"/>
              </a:rPr>
              <a:t>selbstständiger</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zu</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navigieren</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Mithilfe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modernster</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Computervision-Technologien</a:t>
            </a:r>
            <a:r>
              <a:rPr lang="en-US" sz="1944" dirty="0">
                <a:solidFill>
                  <a:srgbClr val="DCD7E5"/>
                </a:solidFill>
                <a:latin typeface="Heebo" pitchFamily="34" charset="0"/>
                <a:ea typeface="Heebo" pitchFamily="34" charset="-122"/>
                <a:cs typeface="Heebo" pitchFamily="34" charset="-120"/>
              </a:rPr>
              <a:t> und </a:t>
            </a:r>
            <a:r>
              <a:rPr lang="en-US" sz="1944" dirty="0" err="1">
                <a:solidFill>
                  <a:srgbClr val="DCD7E5"/>
                </a:solidFill>
                <a:latin typeface="Heebo" pitchFamily="34" charset="0"/>
                <a:ea typeface="Heebo" pitchFamily="34" charset="-122"/>
                <a:cs typeface="Heebo" pitchFamily="34" charset="-120"/>
              </a:rPr>
              <a:t>Künstlicher</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Intelligenz</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soll</a:t>
            </a:r>
            <a:r>
              <a:rPr lang="en-US" sz="1944" dirty="0">
                <a:solidFill>
                  <a:srgbClr val="DCD7E5"/>
                </a:solidFill>
                <a:latin typeface="Heebo" pitchFamily="34" charset="0"/>
                <a:ea typeface="Heebo" pitchFamily="34" charset="-122"/>
                <a:cs typeface="Heebo" pitchFamily="34" charset="-120"/>
              </a:rPr>
              <a:t> die Brille </a:t>
            </a:r>
            <a:r>
              <a:rPr lang="en-US" sz="1944" dirty="0" err="1">
                <a:solidFill>
                  <a:srgbClr val="DCD7E5"/>
                </a:solidFill>
                <a:latin typeface="Heebo" pitchFamily="34" charset="0"/>
                <a:ea typeface="Heebo" pitchFamily="34" charset="-122"/>
                <a:cs typeface="Heebo" pitchFamily="34" charset="-120"/>
              </a:rPr>
              <a:t>visuelle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Informationen</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erfassen</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verarbeiten</a:t>
            </a:r>
            <a:r>
              <a:rPr lang="en-US" sz="1944" dirty="0">
                <a:solidFill>
                  <a:srgbClr val="DCD7E5"/>
                </a:solidFill>
                <a:latin typeface="Heebo" pitchFamily="34" charset="0"/>
                <a:ea typeface="Heebo" pitchFamily="34" charset="-122"/>
                <a:cs typeface="Heebo" pitchFamily="34" charset="-120"/>
              </a:rPr>
              <a:t> und in </a:t>
            </a:r>
            <a:r>
              <a:rPr lang="en-US" sz="1944" dirty="0" err="1">
                <a:solidFill>
                  <a:srgbClr val="DCD7E5"/>
                </a:solidFill>
                <a:latin typeface="Heebo" pitchFamily="34" charset="0"/>
                <a:ea typeface="Heebo" pitchFamily="34" charset="-122"/>
                <a:cs typeface="Heebo" pitchFamily="34" charset="-120"/>
              </a:rPr>
              <a:t>leicht</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verständliche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Sprach</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oder</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haptische</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Rückmeldungen</a:t>
            </a:r>
            <a:r>
              <a:rPr lang="en-US" sz="1944" dirty="0">
                <a:solidFill>
                  <a:srgbClr val="DCD7E5"/>
                </a:solidFill>
                <a:latin typeface="Heebo" pitchFamily="34" charset="0"/>
                <a:ea typeface="Heebo" pitchFamily="34" charset="-122"/>
                <a:cs typeface="Heebo" pitchFamily="34" charset="-120"/>
              </a:rPr>
              <a:t> </a:t>
            </a:r>
            <a:r>
              <a:rPr lang="en-US" sz="1944" dirty="0" err="1">
                <a:solidFill>
                  <a:srgbClr val="DCD7E5"/>
                </a:solidFill>
                <a:latin typeface="Heebo" pitchFamily="34" charset="0"/>
                <a:ea typeface="Heebo" pitchFamily="34" charset="-122"/>
                <a:cs typeface="Heebo" pitchFamily="34" charset="-120"/>
              </a:rPr>
              <a:t>umwandeln</a:t>
            </a:r>
            <a:r>
              <a:rPr lang="en-US" sz="1944" dirty="0">
                <a:solidFill>
                  <a:srgbClr val="DCD7E5"/>
                </a:solidFill>
                <a:latin typeface="Heebo" pitchFamily="34" charset="0"/>
                <a:ea typeface="Heebo" pitchFamily="34" charset="-122"/>
                <a:cs typeface="Heebo" pitchFamily="34" charset="-120"/>
              </a:rPr>
              <a:t>.</a:t>
            </a:r>
            <a:endParaRPr lang="en-US" sz="1944" dirty="0"/>
          </a:p>
        </p:txBody>
      </p:sp>
      <p:sp>
        <p:nvSpPr>
          <p:cNvPr id="6" name="Text 2">
            <a:extLst>
              <a:ext uri="{FF2B5EF4-FFF2-40B4-BE49-F238E27FC236}">
                <a16:creationId xmlns:a16="http://schemas.microsoft.com/office/drawing/2014/main" id="{AE7D3514-52B9-A4B3-500E-4AB977C38790}"/>
              </a:ext>
            </a:extLst>
          </p:cNvPr>
          <p:cNvSpPr/>
          <p:nvPr/>
        </p:nvSpPr>
        <p:spPr>
          <a:xfrm>
            <a:off x="644884" y="2426802"/>
            <a:ext cx="13524537" cy="822719"/>
          </a:xfrm>
          <a:prstGeom prst="rect">
            <a:avLst/>
          </a:prstGeom>
          <a:noFill/>
          <a:ln/>
        </p:spPr>
        <p:txBody>
          <a:bodyPr wrap="square" rtlCol="0" anchor="t"/>
          <a:lstStyle/>
          <a:p>
            <a:pPr marL="0" indent="0">
              <a:lnSpc>
                <a:spcPts val="8384"/>
              </a:lnSpc>
              <a:buNone/>
            </a:pPr>
            <a:r>
              <a:rPr lang="en-US" sz="6707" dirty="0">
                <a:solidFill>
                  <a:srgbClr val="F2F0F4"/>
                </a:solidFill>
                <a:latin typeface="Montserrat" pitchFamily="34" charset="0"/>
                <a:ea typeface="Montserrat" pitchFamily="34" charset="-122"/>
                <a:cs typeface="Montserrat" pitchFamily="34" charset="-120"/>
              </a:rPr>
              <a:t>Intelligente Sehbrille für Blinde</a:t>
            </a:r>
            <a:endParaRPr lang="en-US" sz="6707" dirty="0"/>
          </a:p>
        </p:txBody>
      </p:sp>
      <p:sp>
        <p:nvSpPr>
          <p:cNvPr id="8" name="Textfeld 7">
            <a:extLst>
              <a:ext uri="{FF2B5EF4-FFF2-40B4-BE49-F238E27FC236}">
                <a16:creationId xmlns:a16="http://schemas.microsoft.com/office/drawing/2014/main" id="{493506DD-BF87-61C2-6B84-6849D1B46CBF}"/>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extLst>
      <p:ext uri="{BB962C8B-B14F-4D97-AF65-F5344CB8AC3E}">
        <p14:creationId xmlns:p14="http://schemas.microsoft.com/office/powerpoint/2010/main" val="3326476909"/>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960602"/>
            <a:ext cx="6172200" cy="771525"/>
          </a:xfrm>
          <a:prstGeom prst="rect">
            <a:avLst/>
          </a:prstGeom>
          <a:noFill/>
          <a:ln/>
        </p:spPr>
        <p:txBody>
          <a:bodyPr wrap="non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Projektübersicht</a:t>
            </a:r>
            <a:endParaRPr lang="en-US" sz="4860" dirty="0"/>
          </a:p>
        </p:txBody>
      </p:sp>
      <p:sp>
        <p:nvSpPr>
          <p:cNvPr id="5" name="Text 2"/>
          <p:cNvSpPr/>
          <p:nvPr/>
        </p:nvSpPr>
        <p:spPr>
          <a:xfrm>
            <a:off x="864037" y="3225879"/>
            <a:ext cx="12902327" cy="158019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Das Ziel dieses Projekts ist es, eine leichte, benutzerfreundliche und hocheffiziente Sehbrille zu entwickeln, die blinden und sehbehinderten Menschen dabei unterstützt, ihre Umgebung besser wahrzunehmen und sich selbstständiger darin zu bewegen. Die Brille soll mithilfe modernster Computervision-Technologien und Künstlicher Intelligenz visuelle Informationen erfassen, analysieren und in Form von Sprache oder haptischem Feedback an den Benutzer übermitteln.</a:t>
            </a:r>
            <a:endParaRPr lang="en-US" sz="1944" dirty="0"/>
          </a:p>
        </p:txBody>
      </p:sp>
      <p:sp>
        <p:nvSpPr>
          <p:cNvPr id="6" name="Text 3"/>
          <p:cNvSpPr/>
          <p:nvPr/>
        </p:nvSpPr>
        <p:spPr>
          <a:xfrm>
            <a:off x="864037" y="5083731"/>
            <a:ext cx="12902327" cy="118514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Zu den Hauptmerkmalen der Brille gehören eine hochauflösende Kamera, fortschrittliche Objekterkennung, präzise Positionsbestimmung und intuitive Benutzersteuerung. Dadurch sollen blinde und sehbehinderte Menschen ihre Umgebung besser verstehen und selbstständig navigieren können.</a:t>
            </a:r>
            <a:endParaRPr lang="en-US" sz="1944" dirty="0"/>
          </a:p>
        </p:txBody>
      </p:sp>
      <p:sp>
        <p:nvSpPr>
          <p:cNvPr id="8" name="Textfeld 7">
            <a:extLst>
              <a:ext uri="{FF2B5EF4-FFF2-40B4-BE49-F238E27FC236}">
                <a16:creationId xmlns:a16="http://schemas.microsoft.com/office/drawing/2014/main" id="{2888CECE-3EA7-96CA-A5AB-68A03D58B74E}"/>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693664"/>
            <a:ext cx="11062454" cy="771525"/>
          </a:xfrm>
          <a:prstGeom prst="rect">
            <a:avLst/>
          </a:prstGeom>
          <a:noFill/>
          <a:ln/>
        </p:spPr>
        <p:txBody>
          <a:bodyPr wrap="non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Zielgruppe und Herausforderungen</a:t>
            </a:r>
            <a:endParaRPr lang="en-US" sz="4860" dirty="0"/>
          </a:p>
        </p:txBody>
      </p:sp>
      <p:sp>
        <p:nvSpPr>
          <p:cNvPr id="5" name="Shape 2"/>
          <p:cNvSpPr/>
          <p:nvPr/>
        </p:nvSpPr>
        <p:spPr>
          <a:xfrm>
            <a:off x="864037" y="3236595"/>
            <a:ext cx="555427" cy="555427"/>
          </a:xfrm>
          <a:prstGeom prst="roundRect">
            <a:avLst>
              <a:gd name="adj" fmla="val 18669"/>
            </a:avLst>
          </a:prstGeom>
          <a:solidFill>
            <a:srgbClr val="31136C"/>
          </a:solidFill>
          <a:ln w="15240">
            <a:solidFill>
              <a:srgbClr val="4A2C85"/>
            </a:solidFill>
            <a:prstDash val="solid"/>
          </a:ln>
        </p:spPr>
      </p:sp>
      <p:sp>
        <p:nvSpPr>
          <p:cNvPr id="6" name="Text 3"/>
          <p:cNvSpPr/>
          <p:nvPr/>
        </p:nvSpPr>
        <p:spPr>
          <a:xfrm>
            <a:off x="1074896" y="3329107"/>
            <a:ext cx="133707" cy="370284"/>
          </a:xfrm>
          <a:prstGeom prst="rect">
            <a:avLst/>
          </a:prstGeom>
          <a:noFill/>
          <a:ln/>
        </p:spPr>
        <p:txBody>
          <a:bodyPr wrap="none" rtlCol="0" anchor="t"/>
          <a:lstStyle/>
          <a:p>
            <a:pPr marL="0" indent="0" algn="ctr">
              <a:lnSpc>
                <a:spcPts val="2916"/>
              </a:lnSpc>
              <a:buNone/>
            </a:pPr>
            <a:r>
              <a:rPr lang="en-US" sz="2916" dirty="0">
                <a:solidFill>
                  <a:srgbClr val="DCD7E5"/>
                </a:solidFill>
                <a:latin typeface="Montserrat" pitchFamily="34" charset="0"/>
                <a:ea typeface="Montserrat" pitchFamily="34" charset="-122"/>
                <a:cs typeface="Montserrat" pitchFamily="34" charset="-120"/>
              </a:rPr>
              <a:t>1</a:t>
            </a:r>
            <a:endParaRPr lang="en-US" sz="2916" dirty="0"/>
          </a:p>
        </p:txBody>
      </p:sp>
      <p:sp>
        <p:nvSpPr>
          <p:cNvPr id="7" name="Text 4"/>
          <p:cNvSpPr/>
          <p:nvPr/>
        </p:nvSpPr>
        <p:spPr>
          <a:xfrm>
            <a:off x="1666280" y="3236595"/>
            <a:ext cx="3086100" cy="385763"/>
          </a:xfrm>
          <a:prstGeom prst="rect">
            <a:avLst/>
          </a:prstGeom>
          <a:noFill/>
          <a:ln/>
        </p:spPr>
        <p:txBody>
          <a:bodyPr wrap="none" rtlCol="0" anchor="t"/>
          <a:lstStyle/>
          <a:p>
            <a:pPr marL="0" indent="0">
              <a:lnSpc>
                <a:spcPts val="3038"/>
              </a:lnSpc>
              <a:buNone/>
            </a:pPr>
            <a:r>
              <a:rPr lang="en-US" sz="2430" dirty="0">
                <a:solidFill>
                  <a:srgbClr val="DCD7E5"/>
                </a:solidFill>
                <a:latin typeface="Montserrat" pitchFamily="34" charset="0"/>
                <a:ea typeface="Montserrat" pitchFamily="34" charset="-122"/>
                <a:cs typeface="Montserrat" pitchFamily="34" charset="-120"/>
              </a:rPr>
              <a:t>Zielgruppe</a:t>
            </a:r>
            <a:endParaRPr lang="en-US" sz="2430" dirty="0"/>
          </a:p>
        </p:txBody>
      </p:sp>
      <p:sp>
        <p:nvSpPr>
          <p:cNvPr id="8" name="Text 5"/>
          <p:cNvSpPr/>
          <p:nvPr/>
        </p:nvSpPr>
        <p:spPr>
          <a:xfrm>
            <a:off x="1666280" y="3770471"/>
            <a:ext cx="5525572" cy="2370296"/>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Die primäre Zielgruppe dieses Projekts sind Menschen mit Sehbehinderung oder Blindheit. Dabei berücksichtigen wir unterschiedliche Ursachen und Grade der Sehschädigung, um eine möglichst breite Akzeptanz und Nutzung der Brille zu erreichen.</a:t>
            </a:r>
            <a:endParaRPr lang="en-US" sz="1944" dirty="0"/>
          </a:p>
        </p:txBody>
      </p:sp>
      <p:sp>
        <p:nvSpPr>
          <p:cNvPr id="9" name="Shape 6"/>
          <p:cNvSpPr/>
          <p:nvPr/>
        </p:nvSpPr>
        <p:spPr>
          <a:xfrm>
            <a:off x="7438668" y="3236595"/>
            <a:ext cx="555427" cy="555427"/>
          </a:xfrm>
          <a:prstGeom prst="roundRect">
            <a:avLst>
              <a:gd name="adj" fmla="val 18669"/>
            </a:avLst>
          </a:prstGeom>
          <a:solidFill>
            <a:srgbClr val="31136C"/>
          </a:solidFill>
          <a:ln w="15240">
            <a:solidFill>
              <a:srgbClr val="4A2C85"/>
            </a:solidFill>
            <a:prstDash val="solid"/>
          </a:ln>
        </p:spPr>
      </p:sp>
      <p:sp>
        <p:nvSpPr>
          <p:cNvPr id="10" name="Text 7"/>
          <p:cNvSpPr/>
          <p:nvPr/>
        </p:nvSpPr>
        <p:spPr>
          <a:xfrm>
            <a:off x="7611189" y="3329107"/>
            <a:ext cx="210383" cy="370284"/>
          </a:xfrm>
          <a:prstGeom prst="rect">
            <a:avLst/>
          </a:prstGeom>
          <a:noFill/>
          <a:ln/>
        </p:spPr>
        <p:txBody>
          <a:bodyPr wrap="none" rtlCol="0" anchor="t"/>
          <a:lstStyle/>
          <a:p>
            <a:pPr marL="0" indent="0" algn="ctr">
              <a:lnSpc>
                <a:spcPts val="2916"/>
              </a:lnSpc>
              <a:buNone/>
            </a:pPr>
            <a:r>
              <a:rPr lang="en-US" sz="2916" dirty="0">
                <a:solidFill>
                  <a:srgbClr val="DCD7E5"/>
                </a:solidFill>
                <a:latin typeface="Montserrat" pitchFamily="34" charset="0"/>
                <a:ea typeface="Montserrat" pitchFamily="34" charset="-122"/>
                <a:cs typeface="Montserrat" pitchFamily="34" charset="-120"/>
              </a:rPr>
              <a:t>2</a:t>
            </a:r>
            <a:endParaRPr lang="en-US" sz="2916" dirty="0"/>
          </a:p>
        </p:txBody>
      </p:sp>
      <p:sp>
        <p:nvSpPr>
          <p:cNvPr id="11" name="Text 8"/>
          <p:cNvSpPr/>
          <p:nvPr/>
        </p:nvSpPr>
        <p:spPr>
          <a:xfrm>
            <a:off x="8240911" y="3236595"/>
            <a:ext cx="3086100" cy="385763"/>
          </a:xfrm>
          <a:prstGeom prst="rect">
            <a:avLst/>
          </a:prstGeom>
          <a:noFill/>
          <a:ln/>
        </p:spPr>
        <p:txBody>
          <a:bodyPr wrap="none" rtlCol="0" anchor="t"/>
          <a:lstStyle/>
          <a:p>
            <a:pPr marL="0" indent="0">
              <a:lnSpc>
                <a:spcPts val="3038"/>
              </a:lnSpc>
              <a:buNone/>
            </a:pPr>
            <a:r>
              <a:rPr lang="en-US" sz="2430" dirty="0">
                <a:solidFill>
                  <a:srgbClr val="DCD7E5"/>
                </a:solidFill>
                <a:latin typeface="Montserrat" pitchFamily="34" charset="0"/>
                <a:ea typeface="Montserrat" pitchFamily="34" charset="-122"/>
                <a:cs typeface="Montserrat" pitchFamily="34" charset="-120"/>
              </a:rPr>
              <a:t>Herausforderungen</a:t>
            </a:r>
            <a:endParaRPr lang="en-US" sz="2430" dirty="0"/>
          </a:p>
        </p:txBody>
      </p:sp>
      <p:sp>
        <p:nvSpPr>
          <p:cNvPr id="12" name="Text 9"/>
          <p:cNvSpPr/>
          <p:nvPr/>
        </p:nvSpPr>
        <p:spPr>
          <a:xfrm>
            <a:off x="8240911" y="3770471"/>
            <a:ext cx="5525572" cy="2765346"/>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Einige der Hauptherausforderungen bei der Entwicklung dieser intelligenten Sehbrille sind die präzise Erfassung und Verarbeitung visueller Informationen, die Anpassung an individuelle Bedürfnisse der Nutzer sowie die Gewährleistung eines intuitiven und barrierefreien Benutzererlebnisses.</a:t>
            </a:r>
            <a:endParaRPr lang="en-US" sz="1944" dirty="0"/>
          </a:p>
        </p:txBody>
      </p:sp>
      <p:sp>
        <p:nvSpPr>
          <p:cNvPr id="14" name="Textfeld 13">
            <a:extLst>
              <a:ext uri="{FF2B5EF4-FFF2-40B4-BE49-F238E27FC236}">
                <a16:creationId xmlns:a16="http://schemas.microsoft.com/office/drawing/2014/main" id="{F4525C82-E80C-3FCF-987C-57E957837C12}"/>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220033"/>
            <a:ext cx="8544878" cy="771525"/>
          </a:xfrm>
          <a:prstGeom prst="rect">
            <a:avLst/>
          </a:prstGeom>
          <a:noFill/>
          <a:ln/>
        </p:spPr>
        <p:txBody>
          <a:bodyPr wrap="non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Technologische Konzeption</a:t>
            </a:r>
            <a:endParaRPr lang="en-US" sz="4860" dirty="0"/>
          </a:p>
        </p:txBody>
      </p:sp>
      <p:sp>
        <p:nvSpPr>
          <p:cNvPr id="5" name="Text 2"/>
          <p:cNvSpPr/>
          <p:nvPr/>
        </p:nvSpPr>
        <p:spPr>
          <a:xfrm>
            <a:off x="864037" y="2608659"/>
            <a:ext cx="3737372"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Hardwarekomponenten</a:t>
            </a:r>
            <a:endParaRPr lang="en-US" sz="2430" dirty="0"/>
          </a:p>
        </p:txBody>
      </p:sp>
      <p:sp>
        <p:nvSpPr>
          <p:cNvPr id="6" name="Text 3"/>
          <p:cNvSpPr/>
          <p:nvPr/>
        </p:nvSpPr>
        <p:spPr>
          <a:xfrm>
            <a:off x="864037" y="3241238"/>
            <a:ext cx="3898821" cy="2765346"/>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Die Sehbrille ist mit hochauflösenden Kameras, leistungsfähigen Prozessoren und präzisen Sensoren ausgestattet. Diese Hardwarekomponenten erfassen und verarbeiten die visuellen Informationen in Echtzeit.</a:t>
            </a:r>
            <a:endParaRPr lang="en-US" sz="1944" dirty="0"/>
          </a:p>
        </p:txBody>
      </p:sp>
      <p:sp>
        <p:nvSpPr>
          <p:cNvPr id="7" name="Text 4"/>
          <p:cNvSpPr/>
          <p:nvPr/>
        </p:nvSpPr>
        <p:spPr>
          <a:xfrm>
            <a:off x="5372695" y="2608659"/>
            <a:ext cx="3898821" cy="771525"/>
          </a:xfrm>
          <a:prstGeom prst="rect">
            <a:avLst/>
          </a:prstGeom>
          <a:noFill/>
          <a:ln/>
        </p:spPr>
        <p:txBody>
          <a:bodyPr wrap="squar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Computervision-Algorithmen</a:t>
            </a:r>
            <a:endParaRPr lang="en-US" sz="2430" dirty="0"/>
          </a:p>
        </p:txBody>
      </p:sp>
      <p:sp>
        <p:nvSpPr>
          <p:cNvPr id="8" name="Text 5"/>
          <p:cNvSpPr/>
          <p:nvPr/>
        </p:nvSpPr>
        <p:spPr>
          <a:xfrm>
            <a:off x="5372695" y="3627001"/>
            <a:ext cx="3898821" cy="3160395"/>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Mithilfe fortschrittlicher Computervision-Algorithmen und Methoden der Künstlichen Intelligenz werden die erfassten Bilder und Videos analysiert. Objekte, Personen, Hindernisse und andere relevante Elemente werden erkannt und identifiziert.</a:t>
            </a:r>
            <a:endParaRPr lang="en-US" sz="1944" dirty="0"/>
          </a:p>
        </p:txBody>
      </p:sp>
      <p:sp>
        <p:nvSpPr>
          <p:cNvPr id="9" name="Text 6"/>
          <p:cNvSpPr/>
          <p:nvPr/>
        </p:nvSpPr>
        <p:spPr>
          <a:xfrm>
            <a:off x="9881354" y="2608659"/>
            <a:ext cx="3086100"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Benutzeroberfläche</a:t>
            </a:r>
            <a:endParaRPr lang="en-US" sz="2430" dirty="0"/>
          </a:p>
        </p:txBody>
      </p:sp>
      <p:sp>
        <p:nvSpPr>
          <p:cNvPr id="10" name="Text 7"/>
          <p:cNvSpPr/>
          <p:nvPr/>
        </p:nvSpPr>
        <p:spPr>
          <a:xfrm>
            <a:off x="9881354" y="3241238"/>
            <a:ext cx="3898821" cy="2370296"/>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Die intuitive Benutzeroberfläche ermöglicht es den Nutzern, die Brille mühelos zu steuern und die gewonnenen Informationen in Form von Sprache oder haptischem Feedback zu empfangen.</a:t>
            </a:r>
            <a:endParaRPr lang="en-US" sz="1944" dirty="0"/>
          </a:p>
        </p:txBody>
      </p:sp>
      <p:sp>
        <p:nvSpPr>
          <p:cNvPr id="12" name="Textfeld 11">
            <a:extLst>
              <a:ext uri="{FF2B5EF4-FFF2-40B4-BE49-F238E27FC236}">
                <a16:creationId xmlns:a16="http://schemas.microsoft.com/office/drawing/2014/main" id="{CF671319-1506-6D91-1A11-171604EA8F87}"/>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954881" y="1015127"/>
            <a:ext cx="8635484" cy="727710"/>
          </a:xfrm>
          <a:prstGeom prst="rect">
            <a:avLst/>
          </a:prstGeom>
          <a:noFill/>
          <a:ln/>
        </p:spPr>
        <p:txBody>
          <a:bodyPr wrap="none" rtlCol="0" anchor="t"/>
          <a:lstStyle/>
          <a:p>
            <a:pPr marL="0" indent="0">
              <a:lnSpc>
                <a:spcPts val="5730"/>
              </a:lnSpc>
              <a:buNone/>
            </a:pPr>
            <a:r>
              <a:rPr lang="en-US" sz="4584" dirty="0">
                <a:solidFill>
                  <a:srgbClr val="F2F0F4"/>
                </a:solidFill>
                <a:latin typeface="Montserrat" pitchFamily="34" charset="0"/>
                <a:ea typeface="Montserrat" pitchFamily="34" charset="-122"/>
                <a:cs typeface="Montserrat" pitchFamily="34" charset="-120"/>
              </a:rPr>
              <a:t>Sensorik und Computervision</a:t>
            </a:r>
            <a:endParaRPr lang="en-US" sz="4584" dirty="0"/>
          </a:p>
        </p:txBody>
      </p:sp>
      <p:sp>
        <p:nvSpPr>
          <p:cNvPr id="5" name="Text 2"/>
          <p:cNvSpPr/>
          <p:nvPr/>
        </p:nvSpPr>
        <p:spPr>
          <a:xfrm>
            <a:off x="954881" y="2208490"/>
            <a:ext cx="12720637" cy="745093"/>
          </a:xfrm>
          <a:prstGeom prst="rect">
            <a:avLst/>
          </a:prstGeom>
          <a:noFill/>
          <a:ln/>
        </p:spPr>
        <p:txBody>
          <a:bodyPr wrap="square" rtlCol="0" anchor="t"/>
          <a:lstStyle/>
          <a:p>
            <a:pPr marL="0" indent="0">
              <a:lnSpc>
                <a:spcPts val="2934"/>
              </a:lnSpc>
              <a:buNone/>
            </a:pPr>
            <a:r>
              <a:rPr lang="en-US" sz="1834" dirty="0">
                <a:solidFill>
                  <a:srgbClr val="DCD7E5"/>
                </a:solidFill>
                <a:latin typeface="Heebo" pitchFamily="34" charset="0"/>
                <a:ea typeface="Heebo" pitchFamily="34" charset="-122"/>
                <a:cs typeface="Heebo" pitchFamily="34" charset="-120"/>
              </a:rPr>
              <a:t>Die intelligente Sehbrille verfügt über eine Reihe hochmoderner Sensoren und Computervision-Technologien, die es ermöglichen, die Umgebung detailliert zu erfassen und zu verstehen.</a:t>
            </a:r>
            <a:endParaRPr lang="en-US" sz="1834" dirty="0"/>
          </a:p>
        </p:txBody>
      </p:sp>
      <p:sp>
        <p:nvSpPr>
          <p:cNvPr id="6" name="Shape 3"/>
          <p:cNvSpPr/>
          <p:nvPr/>
        </p:nvSpPr>
        <p:spPr>
          <a:xfrm>
            <a:off x="954881" y="3477458"/>
            <a:ext cx="523875" cy="523875"/>
          </a:xfrm>
          <a:prstGeom prst="roundRect">
            <a:avLst>
              <a:gd name="adj" fmla="val 18670"/>
            </a:avLst>
          </a:prstGeom>
          <a:solidFill>
            <a:srgbClr val="31136C"/>
          </a:solidFill>
          <a:ln w="7620">
            <a:solidFill>
              <a:srgbClr val="4A2C85"/>
            </a:solidFill>
            <a:prstDash val="solid"/>
          </a:ln>
        </p:spPr>
      </p:sp>
      <p:sp>
        <p:nvSpPr>
          <p:cNvPr id="7" name="Text 4"/>
          <p:cNvSpPr/>
          <p:nvPr/>
        </p:nvSpPr>
        <p:spPr>
          <a:xfrm>
            <a:off x="1153716" y="3564731"/>
            <a:ext cx="126087" cy="349329"/>
          </a:xfrm>
          <a:prstGeom prst="rect">
            <a:avLst/>
          </a:prstGeom>
          <a:noFill/>
          <a:ln/>
        </p:spPr>
        <p:txBody>
          <a:bodyPr wrap="none" rtlCol="0" anchor="t"/>
          <a:lstStyle/>
          <a:p>
            <a:pPr marL="0" indent="0" algn="ctr">
              <a:lnSpc>
                <a:spcPts val="2750"/>
              </a:lnSpc>
              <a:buNone/>
            </a:pPr>
            <a:r>
              <a:rPr lang="en-US" sz="2750" dirty="0">
                <a:solidFill>
                  <a:srgbClr val="DCD7E5"/>
                </a:solidFill>
                <a:latin typeface="Montserrat" pitchFamily="34" charset="0"/>
                <a:ea typeface="Montserrat" pitchFamily="34" charset="-122"/>
                <a:cs typeface="Montserrat" pitchFamily="34" charset="-120"/>
              </a:rPr>
              <a:t>1</a:t>
            </a:r>
            <a:endParaRPr lang="en-US" sz="2750" dirty="0"/>
          </a:p>
        </p:txBody>
      </p:sp>
      <p:sp>
        <p:nvSpPr>
          <p:cNvPr id="8" name="Text 5"/>
          <p:cNvSpPr/>
          <p:nvPr/>
        </p:nvSpPr>
        <p:spPr>
          <a:xfrm>
            <a:off x="1711523" y="3477458"/>
            <a:ext cx="3743325" cy="363855"/>
          </a:xfrm>
          <a:prstGeom prst="rect">
            <a:avLst/>
          </a:prstGeom>
          <a:noFill/>
          <a:ln/>
        </p:spPr>
        <p:txBody>
          <a:bodyPr wrap="none" rtlCol="0" anchor="t"/>
          <a:lstStyle/>
          <a:p>
            <a:pPr marL="0" indent="0">
              <a:lnSpc>
                <a:spcPts val="2865"/>
              </a:lnSpc>
              <a:buNone/>
            </a:pPr>
            <a:r>
              <a:rPr lang="en-US" sz="2292" dirty="0">
                <a:solidFill>
                  <a:srgbClr val="DCD7E5"/>
                </a:solidFill>
                <a:latin typeface="Montserrat" pitchFamily="34" charset="0"/>
                <a:ea typeface="Montserrat" pitchFamily="34" charset="-122"/>
                <a:cs typeface="Montserrat" pitchFamily="34" charset="-120"/>
              </a:rPr>
              <a:t>Hochauflösende Kameras</a:t>
            </a:r>
            <a:endParaRPr lang="en-US" sz="2292" dirty="0"/>
          </a:p>
        </p:txBody>
      </p:sp>
      <p:sp>
        <p:nvSpPr>
          <p:cNvPr id="9" name="Text 6"/>
          <p:cNvSpPr/>
          <p:nvPr/>
        </p:nvSpPr>
        <p:spPr>
          <a:xfrm>
            <a:off x="1711523" y="3980974"/>
            <a:ext cx="5487353" cy="745093"/>
          </a:xfrm>
          <a:prstGeom prst="rect">
            <a:avLst/>
          </a:prstGeom>
          <a:noFill/>
          <a:ln/>
        </p:spPr>
        <p:txBody>
          <a:bodyPr wrap="square" rtlCol="0" anchor="t"/>
          <a:lstStyle/>
          <a:p>
            <a:pPr marL="0" indent="0">
              <a:lnSpc>
                <a:spcPts val="2934"/>
              </a:lnSpc>
              <a:buNone/>
            </a:pPr>
            <a:r>
              <a:rPr lang="en-US" sz="1834" dirty="0">
                <a:solidFill>
                  <a:srgbClr val="DCD7E5"/>
                </a:solidFill>
                <a:latin typeface="Heebo" pitchFamily="34" charset="0"/>
                <a:ea typeface="Heebo" pitchFamily="34" charset="-122"/>
                <a:cs typeface="Heebo" pitchFamily="34" charset="-120"/>
              </a:rPr>
              <a:t>Mehrere Kameras mit hoher Auflösung erfassen ein detailliertes Bild der Umgebung in Echtzeit.</a:t>
            </a:r>
            <a:endParaRPr lang="en-US" sz="1834" dirty="0"/>
          </a:p>
        </p:txBody>
      </p:sp>
      <p:sp>
        <p:nvSpPr>
          <p:cNvPr id="10" name="Shape 7"/>
          <p:cNvSpPr/>
          <p:nvPr/>
        </p:nvSpPr>
        <p:spPr>
          <a:xfrm>
            <a:off x="7431643" y="3477458"/>
            <a:ext cx="523875" cy="523875"/>
          </a:xfrm>
          <a:prstGeom prst="roundRect">
            <a:avLst>
              <a:gd name="adj" fmla="val 18670"/>
            </a:avLst>
          </a:prstGeom>
          <a:solidFill>
            <a:srgbClr val="31136C"/>
          </a:solidFill>
          <a:ln w="7620">
            <a:solidFill>
              <a:srgbClr val="4A2C85"/>
            </a:solidFill>
            <a:prstDash val="solid"/>
          </a:ln>
        </p:spPr>
      </p:sp>
      <p:sp>
        <p:nvSpPr>
          <p:cNvPr id="11" name="Text 8"/>
          <p:cNvSpPr/>
          <p:nvPr/>
        </p:nvSpPr>
        <p:spPr>
          <a:xfrm>
            <a:off x="7594402" y="3564731"/>
            <a:ext cx="198358" cy="349329"/>
          </a:xfrm>
          <a:prstGeom prst="rect">
            <a:avLst/>
          </a:prstGeom>
          <a:noFill/>
          <a:ln/>
        </p:spPr>
        <p:txBody>
          <a:bodyPr wrap="none" rtlCol="0" anchor="t"/>
          <a:lstStyle/>
          <a:p>
            <a:pPr marL="0" indent="0" algn="ctr">
              <a:lnSpc>
                <a:spcPts val="2750"/>
              </a:lnSpc>
              <a:buNone/>
            </a:pPr>
            <a:r>
              <a:rPr lang="en-US" sz="2750" dirty="0">
                <a:solidFill>
                  <a:srgbClr val="DCD7E5"/>
                </a:solidFill>
                <a:latin typeface="Montserrat" pitchFamily="34" charset="0"/>
                <a:ea typeface="Montserrat" pitchFamily="34" charset="-122"/>
                <a:cs typeface="Montserrat" pitchFamily="34" charset="-120"/>
              </a:rPr>
              <a:t>2</a:t>
            </a:r>
            <a:endParaRPr lang="en-US" sz="2750" dirty="0"/>
          </a:p>
        </p:txBody>
      </p:sp>
      <p:sp>
        <p:nvSpPr>
          <p:cNvPr id="12" name="Text 9"/>
          <p:cNvSpPr/>
          <p:nvPr/>
        </p:nvSpPr>
        <p:spPr>
          <a:xfrm>
            <a:off x="8188285" y="3477458"/>
            <a:ext cx="2910840" cy="363855"/>
          </a:xfrm>
          <a:prstGeom prst="rect">
            <a:avLst/>
          </a:prstGeom>
          <a:noFill/>
          <a:ln/>
        </p:spPr>
        <p:txBody>
          <a:bodyPr wrap="none" rtlCol="0" anchor="t"/>
          <a:lstStyle/>
          <a:p>
            <a:pPr marL="0" indent="0">
              <a:lnSpc>
                <a:spcPts val="2865"/>
              </a:lnSpc>
              <a:buNone/>
            </a:pPr>
            <a:r>
              <a:rPr lang="en-US" sz="2292" dirty="0">
                <a:solidFill>
                  <a:srgbClr val="DCD7E5"/>
                </a:solidFill>
                <a:latin typeface="Montserrat" pitchFamily="34" charset="0"/>
                <a:ea typeface="Montserrat" pitchFamily="34" charset="-122"/>
                <a:cs typeface="Montserrat" pitchFamily="34" charset="-120"/>
              </a:rPr>
              <a:t>Objekterkennung</a:t>
            </a:r>
            <a:endParaRPr lang="en-US" sz="2292" dirty="0"/>
          </a:p>
        </p:txBody>
      </p:sp>
      <p:sp>
        <p:nvSpPr>
          <p:cNvPr id="13" name="Text 10"/>
          <p:cNvSpPr/>
          <p:nvPr/>
        </p:nvSpPr>
        <p:spPr>
          <a:xfrm>
            <a:off x="8188285" y="3980974"/>
            <a:ext cx="5487353" cy="1117640"/>
          </a:xfrm>
          <a:prstGeom prst="rect">
            <a:avLst/>
          </a:prstGeom>
          <a:noFill/>
          <a:ln/>
        </p:spPr>
        <p:txBody>
          <a:bodyPr wrap="square" rtlCol="0" anchor="t"/>
          <a:lstStyle/>
          <a:p>
            <a:pPr marL="0" indent="0">
              <a:lnSpc>
                <a:spcPts val="2934"/>
              </a:lnSpc>
              <a:buNone/>
            </a:pPr>
            <a:r>
              <a:rPr lang="en-US" sz="1834" dirty="0">
                <a:solidFill>
                  <a:srgbClr val="DCD7E5"/>
                </a:solidFill>
                <a:latin typeface="Heebo" pitchFamily="34" charset="0"/>
                <a:ea typeface="Heebo" pitchFamily="34" charset="-122"/>
                <a:cs typeface="Heebo" pitchFamily="34" charset="-120"/>
              </a:rPr>
              <a:t>Fortschrittliche Algorithmen zur Objekterkennung und -klassifizierung identifizieren Personen, Gegenstände, Hindernisse und andere relevante Elemente.</a:t>
            </a:r>
            <a:endParaRPr lang="en-US" sz="1834" dirty="0"/>
          </a:p>
        </p:txBody>
      </p:sp>
      <p:sp>
        <p:nvSpPr>
          <p:cNvPr id="14" name="Shape 11"/>
          <p:cNvSpPr/>
          <p:nvPr/>
        </p:nvSpPr>
        <p:spPr>
          <a:xfrm>
            <a:off x="954881" y="5593318"/>
            <a:ext cx="523875" cy="523875"/>
          </a:xfrm>
          <a:prstGeom prst="roundRect">
            <a:avLst>
              <a:gd name="adj" fmla="val 18670"/>
            </a:avLst>
          </a:prstGeom>
          <a:solidFill>
            <a:srgbClr val="31136C"/>
          </a:solidFill>
          <a:ln w="7620">
            <a:solidFill>
              <a:srgbClr val="4A2C85"/>
            </a:solidFill>
            <a:prstDash val="solid"/>
          </a:ln>
        </p:spPr>
      </p:sp>
      <p:sp>
        <p:nvSpPr>
          <p:cNvPr id="15" name="Text 12"/>
          <p:cNvSpPr/>
          <p:nvPr/>
        </p:nvSpPr>
        <p:spPr>
          <a:xfrm>
            <a:off x="1118235" y="5680591"/>
            <a:ext cx="197048" cy="349329"/>
          </a:xfrm>
          <a:prstGeom prst="rect">
            <a:avLst/>
          </a:prstGeom>
          <a:noFill/>
          <a:ln/>
        </p:spPr>
        <p:txBody>
          <a:bodyPr wrap="none" rtlCol="0" anchor="t"/>
          <a:lstStyle/>
          <a:p>
            <a:pPr marL="0" indent="0" algn="ctr">
              <a:lnSpc>
                <a:spcPts val="2750"/>
              </a:lnSpc>
              <a:buNone/>
            </a:pPr>
            <a:r>
              <a:rPr lang="en-US" sz="2750" dirty="0">
                <a:solidFill>
                  <a:srgbClr val="DCD7E5"/>
                </a:solidFill>
                <a:latin typeface="Montserrat" pitchFamily="34" charset="0"/>
                <a:ea typeface="Montserrat" pitchFamily="34" charset="-122"/>
                <a:cs typeface="Montserrat" pitchFamily="34" charset="-120"/>
              </a:rPr>
              <a:t>3</a:t>
            </a:r>
            <a:endParaRPr lang="en-US" sz="2750" dirty="0"/>
          </a:p>
        </p:txBody>
      </p:sp>
      <p:sp>
        <p:nvSpPr>
          <p:cNvPr id="16" name="Text 13"/>
          <p:cNvSpPr/>
          <p:nvPr/>
        </p:nvSpPr>
        <p:spPr>
          <a:xfrm>
            <a:off x="1711523" y="5593318"/>
            <a:ext cx="3246001" cy="363855"/>
          </a:xfrm>
          <a:prstGeom prst="rect">
            <a:avLst/>
          </a:prstGeom>
          <a:noFill/>
          <a:ln/>
        </p:spPr>
        <p:txBody>
          <a:bodyPr wrap="none" rtlCol="0" anchor="t"/>
          <a:lstStyle/>
          <a:p>
            <a:pPr marL="0" indent="0">
              <a:lnSpc>
                <a:spcPts val="2865"/>
              </a:lnSpc>
              <a:buNone/>
            </a:pPr>
            <a:r>
              <a:rPr lang="en-US" sz="2292" dirty="0">
                <a:solidFill>
                  <a:srgbClr val="DCD7E5"/>
                </a:solidFill>
                <a:latin typeface="Montserrat" pitchFamily="34" charset="0"/>
                <a:ea typeface="Montserrat" pitchFamily="34" charset="-122"/>
                <a:cs typeface="Montserrat" pitchFamily="34" charset="-120"/>
              </a:rPr>
              <a:t>Positionsbestimmung</a:t>
            </a:r>
            <a:endParaRPr lang="en-US" sz="2292" dirty="0"/>
          </a:p>
        </p:txBody>
      </p:sp>
      <p:sp>
        <p:nvSpPr>
          <p:cNvPr id="17" name="Text 14"/>
          <p:cNvSpPr/>
          <p:nvPr/>
        </p:nvSpPr>
        <p:spPr>
          <a:xfrm>
            <a:off x="1711523" y="6096833"/>
            <a:ext cx="5487353" cy="1117640"/>
          </a:xfrm>
          <a:prstGeom prst="rect">
            <a:avLst/>
          </a:prstGeom>
          <a:noFill/>
          <a:ln/>
        </p:spPr>
        <p:txBody>
          <a:bodyPr wrap="square" rtlCol="0" anchor="t"/>
          <a:lstStyle/>
          <a:p>
            <a:pPr marL="0" indent="0">
              <a:lnSpc>
                <a:spcPts val="2934"/>
              </a:lnSpc>
              <a:buNone/>
            </a:pPr>
            <a:r>
              <a:rPr lang="en-US" sz="1834" dirty="0">
                <a:solidFill>
                  <a:srgbClr val="DCD7E5"/>
                </a:solidFill>
                <a:latin typeface="Heebo" pitchFamily="34" charset="0"/>
                <a:ea typeface="Heebo" pitchFamily="34" charset="-122"/>
                <a:cs typeface="Heebo" pitchFamily="34" charset="-120"/>
              </a:rPr>
              <a:t>Integrierte GPS-Sensoren, Kompass und Beschleunigungsmesser ermöglichen eine genaue Positionsbestimmung und Orientierung des Nutzers.</a:t>
            </a:r>
            <a:endParaRPr lang="en-US" sz="1834" dirty="0"/>
          </a:p>
        </p:txBody>
      </p:sp>
      <p:sp>
        <p:nvSpPr>
          <p:cNvPr id="18" name="Shape 15"/>
          <p:cNvSpPr/>
          <p:nvPr/>
        </p:nvSpPr>
        <p:spPr>
          <a:xfrm>
            <a:off x="7431643" y="5593318"/>
            <a:ext cx="523875" cy="523875"/>
          </a:xfrm>
          <a:prstGeom prst="roundRect">
            <a:avLst>
              <a:gd name="adj" fmla="val 18670"/>
            </a:avLst>
          </a:prstGeom>
          <a:solidFill>
            <a:srgbClr val="31136C"/>
          </a:solidFill>
          <a:ln w="7620">
            <a:solidFill>
              <a:srgbClr val="4A2C85"/>
            </a:solidFill>
            <a:prstDash val="solid"/>
          </a:ln>
        </p:spPr>
      </p:sp>
      <p:sp>
        <p:nvSpPr>
          <p:cNvPr id="19" name="Text 16"/>
          <p:cNvSpPr/>
          <p:nvPr/>
        </p:nvSpPr>
        <p:spPr>
          <a:xfrm>
            <a:off x="7578090" y="5680591"/>
            <a:ext cx="230862" cy="349329"/>
          </a:xfrm>
          <a:prstGeom prst="rect">
            <a:avLst/>
          </a:prstGeom>
          <a:noFill/>
          <a:ln/>
        </p:spPr>
        <p:txBody>
          <a:bodyPr wrap="none" rtlCol="0" anchor="t"/>
          <a:lstStyle/>
          <a:p>
            <a:pPr marL="0" indent="0" algn="ctr">
              <a:lnSpc>
                <a:spcPts val="2750"/>
              </a:lnSpc>
              <a:buNone/>
            </a:pPr>
            <a:r>
              <a:rPr lang="en-US" sz="2750" dirty="0">
                <a:solidFill>
                  <a:srgbClr val="DCD7E5"/>
                </a:solidFill>
                <a:latin typeface="Montserrat" pitchFamily="34" charset="0"/>
                <a:ea typeface="Montserrat" pitchFamily="34" charset="-122"/>
                <a:cs typeface="Montserrat" pitchFamily="34" charset="-120"/>
              </a:rPr>
              <a:t>4</a:t>
            </a:r>
            <a:endParaRPr lang="en-US" sz="2750" dirty="0"/>
          </a:p>
        </p:txBody>
      </p:sp>
      <p:sp>
        <p:nvSpPr>
          <p:cNvPr id="20" name="Text 17"/>
          <p:cNvSpPr/>
          <p:nvPr/>
        </p:nvSpPr>
        <p:spPr>
          <a:xfrm>
            <a:off x="8188285" y="5593318"/>
            <a:ext cx="3090029" cy="363855"/>
          </a:xfrm>
          <a:prstGeom prst="rect">
            <a:avLst/>
          </a:prstGeom>
          <a:noFill/>
          <a:ln/>
        </p:spPr>
        <p:txBody>
          <a:bodyPr wrap="none" rtlCol="0" anchor="t"/>
          <a:lstStyle/>
          <a:p>
            <a:pPr marL="0" indent="0">
              <a:lnSpc>
                <a:spcPts val="2865"/>
              </a:lnSpc>
              <a:buNone/>
            </a:pPr>
            <a:r>
              <a:rPr lang="en-US" sz="2292" dirty="0">
                <a:solidFill>
                  <a:srgbClr val="DCD7E5"/>
                </a:solidFill>
                <a:latin typeface="Montserrat" pitchFamily="34" charset="0"/>
                <a:ea typeface="Montserrat" pitchFamily="34" charset="-122"/>
                <a:cs typeface="Montserrat" pitchFamily="34" charset="-120"/>
              </a:rPr>
              <a:t>Tiefenwahrnehmung</a:t>
            </a:r>
            <a:endParaRPr lang="en-US" sz="2292" dirty="0"/>
          </a:p>
        </p:txBody>
      </p:sp>
      <p:sp>
        <p:nvSpPr>
          <p:cNvPr id="21" name="Text 18"/>
          <p:cNvSpPr/>
          <p:nvPr/>
        </p:nvSpPr>
        <p:spPr>
          <a:xfrm>
            <a:off x="8188285" y="6096833"/>
            <a:ext cx="5487353" cy="1117640"/>
          </a:xfrm>
          <a:prstGeom prst="rect">
            <a:avLst/>
          </a:prstGeom>
          <a:noFill/>
          <a:ln/>
        </p:spPr>
        <p:txBody>
          <a:bodyPr wrap="square" rtlCol="0" anchor="t"/>
          <a:lstStyle/>
          <a:p>
            <a:pPr marL="0" indent="0">
              <a:lnSpc>
                <a:spcPts val="2934"/>
              </a:lnSpc>
              <a:buNone/>
            </a:pPr>
            <a:r>
              <a:rPr lang="en-US" sz="1834" dirty="0">
                <a:solidFill>
                  <a:srgbClr val="DCD7E5"/>
                </a:solidFill>
                <a:latin typeface="Heebo" pitchFamily="34" charset="0"/>
                <a:ea typeface="Heebo" pitchFamily="34" charset="-122"/>
                <a:cs typeface="Heebo" pitchFamily="34" charset="-120"/>
              </a:rPr>
              <a:t>Stereokameras und Distanzsensoren erfassen die räumliche Tiefe, um die Entfernung zu Objekten und die Beschaffenheit der Umgebung zu erfassen.</a:t>
            </a:r>
            <a:endParaRPr lang="en-US" sz="1834" dirty="0"/>
          </a:p>
        </p:txBody>
      </p:sp>
      <p:sp>
        <p:nvSpPr>
          <p:cNvPr id="23" name="Textfeld 22">
            <a:extLst>
              <a:ext uri="{FF2B5EF4-FFF2-40B4-BE49-F238E27FC236}">
                <a16:creationId xmlns:a16="http://schemas.microsoft.com/office/drawing/2014/main" id="{E12947C7-314D-ECC4-9941-61B1302BA30C}"/>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864037" y="1024057"/>
            <a:ext cx="12902327" cy="1543050"/>
          </a:xfrm>
          <a:prstGeom prst="rect">
            <a:avLst/>
          </a:prstGeom>
          <a:noFill/>
          <a:ln/>
        </p:spPr>
        <p:txBody>
          <a:bodyPr wrap="square" rtlCol="0" anchor="t"/>
          <a:lstStyle/>
          <a:p>
            <a:pPr marL="0" indent="0">
              <a:lnSpc>
                <a:spcPts val="6075"/>
              </a:lnSpc>
              <a:buNone/>
            </a:pPr>
            <a:r>
              <a:rPr lang="en-US" sz="4860" dirty="0">
                <a:solidFill>
                  <a:srgbClr val="F2F0F4"/>
                </a:solidFill>
                <a:latin typeface="Montserrat" pitchFamily="34" charset="0"/>
                <a:ea typeface="Montserrat" pitchFamily="34" charset="-122"/>
                <a:cs typeface="Montserrat" pitchFamily="34" charset="-120"/>
              </a:rPr>
              <a:t>Sprachausgabe und haptisches Feedback</a:t>
            </a:r>
            <a:endParaRPr lang="en-US" sz="4860" dirty="0"/>
          </a:p>
        </p:txBody>
      </p:sp>
      <p:sp>
        <p:nvSpPr>
          <p:cNvPr id="5" name="Text 2"/>
          <p:cNvSpPr/>
          <p:nvPr/>
        </p:nvSpPr>
        <p:spPr>
          <a:xfrm>
            <a:off x="864037" y="3060859"/>
            <a:ext cx="12902327" cy="790099"/>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Um die erfassten visuellen Informationen für blinde und sehbehinderte Nutzer zugänglich zu machen, werden diese in Form von Sprache oder haptischem Feedback ausgegeben.</a:t>
            </a:r>
            <a:endParaRPr lang="en-US" sz="1944" dirty="0"/>
          </a:p>
        </p:txBody>
      </p:sp>
      <p:sp>
        <p:nvSpPr>
          <p:cNvPr id="6" name="Text 3"/>
          <p:cNvSpPr/>
          <p:nvPr/>
        </p:nvSpPr>
        <p:spPr>
          <a:xfrm>
            <a:off x="864037" y="4375428"/>
            <a:ext cx="3086100"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Sprachausgabe</a:t>
            </a:r>
            <a:endParaRPr lang="en-US" sz="2430" dirty="0"/>
          </a:p>
        </p:txBody>
      </p:sp>
      <p:sp>
        <p:nvSpPr>
          <p:cNvPr id="7" name="Text 4"/>
          <p:cNvSpPr/>
          <p:nvPr/>
        </p:nvSpPr>
        <p:spPr>
          <a:xfrm>
            <a:off x="864037" y="5008007"/>
            <a:ext cx="6150054" cy="1580198"/>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Mithilfe von Sprachsynthese-Technologie werden die erkannten Objekte, Personen und Hindernisse in verständliche, natürlich klingende Sprache umgewandelt und über Lautsprecher oder Kopfhörer ausgegeben.</a:t>
            </a:r>
            <a:endParaRPr lang="en-US" sz="1944" dirty="0"/>
          </a:p>
        </p:txBody>
      </p:sp>
      <p:sp>
        <p:nvSpPr>
          <p:cNvPr id="8" name="Text 5"/>
          <p:cNvSpPr/>
          <p:nvPr/>
        </p:nvSpPr>
        <p:spPr>
          <a:xfrm>
            <a:off x="7623929" y="4375428"/>
            <a:ext cx="3317915" cy="385763"/>
          </a:xfrm>
          <a:prstGeom prst="rect">
            <a:avLst/>
          </a:prstGeom>
          <a:noFill/>
          <a:ln/>
        </p:spPr>
        <p:txBody>
          <a:bodyPr wrap="none" rtlCol="0" anchor="t"/>
          <a:lstStyle/>
          <a:p>
            <a:pPr marL="0" indent="0">
              <a:lnSpc>
                <a:spcPts val="3038"/>
              </a:lnSpc>
              <a:buNone/>
            </a:pPr>
            <a:r>
              <a:rPr lang="en-US" sz="2430" dirty="0">
                <a:solidFill>
                  <a:srgbClr val="F2F0F4"/>
                </a:solidFill>
                <a:latin typeface="Montserrat" pitchFamily="34" charset="0"/>
                <a:ea typeface="Montserrat" pitchFamily="34" charset="-122"/>
                <a:cs typeface="Montserrat" pitchFamily="34" charset="-120"/>
              </a:rPr>
              <a:t>Haptisches Feedback</a:t>
            </a:r>
            <a:endParaRPr lang="en-US" sz="2430" dirty="0"/>
          </a:p>
        </p:txBody>
      </p:sp>
      <p:sp>
        <p:nvSpPr>
          <p:cNvPr id="9" name="Text 6"/>
          <p:cNvSpPr/>
          <p:nvPr/>
        </p:nvSpPr>
        <p:spPr>
          <a:xfrm>
            <a:off x="7623929" y="5008007"/>
            <a:ext cx="6150054" cy="1975247"/>
          </a:xfrm>
          <a:prstGeom prst="rect">
            <a:avLst/>
          </a:prstGeom>
          <a:noFill/>
          <a:ln/>
        </p:spPr>
        <p:txBody>
          <a:bodyPr wrap="square" rtlCol="0" anchor="t"/>
          <a:lstStyle/>
          <a:p>
            <a:pPr marL="0" indent="0">
              <a:lnSpc>
                <a:spcPts val="3110"/>
              </a:lnSpc>
              <a:buNone/>
            </a:pPr>
            <a:r>
              <a:rPr lang="en-US" sz="1944" dirty="0">
                <a:solidFill>
                  <a:srgbClr val="DCD7E5"/>
                </a:solidFill>
                <a:latin typeface="Heebo" pitchFamily="34" charset="0"/>
                <a:ea typeface="Heebo" pitchFamily="34" charset="-122"/>
                <a:cs typeface="Heebo" pitchFamily="34" charset="-120"/>
              </a:rPr>
              <a:t>Für Nutzer, die Sprache nicht gut wahrnehmen können, wird das visuelle Feedback auch über vibrationsbasierte haptische Signale vermittelt. Dabei kommen aktive Schwingmotoren zum Einsatz, um Informationen über die Umgebung zu übermitteln.</a:t>
            </a:r>
            <a:endParaRPr lang="en-US" sz="1944" dirty="0"/>
          </a:p>
        </p:txBody>
      </p:sp>
      <p:sp>
        <p:nvSpPr>
          <p:cNvPr id="11" name="Textfeld 10">
            <a:extLst>
              <a:ext uri="{FF2B5EF4-FFF2-40B4-BE49-F238E27FC236}">
                <a16:creationId xmlns:a16="http://schemas.microsoft.com/office/drawing/2014/main" id="{1DF2D6B3-EB27-22B8-E5F9-CC228EBF71A8}"/>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slow">
    <p:cover/>
  </p:transition>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sp>
        <p:nvSpPr>
          <p:cNvPr id="4" name="Text 1"/>
          <p:cNvSpPr/>
          <p:nvPr/>
        </p:nvSpPr>
        <p:spPr>
          <a:xfrm>
            <a:off x="1843683" y="872371"/>
            <a:ext cx="9767649" cy="625912"/>
          </a:xfrm>
          <a:prstGeom prst="rect">
            <a:avLst/>
          </a:prstGeom>
          <a:noFill/>
          <a:ln/>
        </p:spPr>
        <p:txBody>
          <a:bodyPr wrap="none" rtlCol="0" anchor="t"/>
          <a:lstStyle/>
          <a:p>
            <a:pPr marL="0" indent="0">
              <a:lnSpc>
                <a:spcPts val="4929"/>
              </a:lnSpc>
              <a:buNone/>
            </a:pPr>
            <a:r>
              <a:rPr lang="en-US" sz="3943" dirty="0">
                <a:solidFill>
                  <a:srgbClr val="F2F0F4"/>
                </a:solidFill>
                <a:latin typeface="Montserrat" pitchFamily="34" charset="0"/>
                <a:ea typeface="Montserrat" pitchFamily="34" charset="-122"/>
                <a:cs typeface="Montserrat" pitchFamily="34" charset="-120"/>
              </a:rPr>
              <a:t>Prototypenentwicklung und Testphase</a:t>
            </a:r>
            <a:endParaRPr lang="en-US" sz="3943" dirty="0"/>
          </a:p>
        </p:txBody>
      </p:sp>
      <p:sp>
        <p:nvSpPr>
          <p:cNvPr id="5" name="Text 2"/>
          <p:cNvSpPr/>
          <p:nvPr/>
        </p:nvSpPr>
        <p:spPr>
          <a:xfrm>
            <a:off x="1843683" y="1898928"/>
            <a:ext cx="10942915" cy="641033"/>
          </a:xfrm>
          <a:prstGeom prst="rect">
            <a:avLst/>
          </a:prstGeom>
          <a:noFill/>
          <a:ln/>
        </p:spPr>
        <p:txBody>
          <a:bodyPr wrap="square" rtlCol="0" anchor="t"/>
          <a:lstStyle/>
          <a:p>
            <a:pPr marL="0" indent="0">
              <a:lnSpc>
                <a:spcPts val="2524"/>
              </a:lnSpc>
              <a:buNone/>
            </a:pPr>
            <a:r>
              <a:rPr lang="en-US" sz="1577" dirty="0">
                <a:solidFill>
                  <a:srgbClr val="DCD7E5"/>
                </a:solidFill>
                <a:latin typeface="Heebo" pitchFamily="34" charset="0"/>
                <a:ea typeface="Heebo" pitchFamily="34" charset="-122"/>
                <a:cs typeface="Heebo" pitchFamily="34" charset="-120"/>
              </a:rPr>
              <a:t>Bevor die intelligente Sehbrille in Serie gefertigt wird, durchlaufen Prototypen eine intensive Testphase, um die Funktionalität, Benutzerfreundlichkeit und Zuverlässigkeit sicherzustellen.</a:t>
            </a:r>
            <a:endParaRPr lang="en-US" sz="1577" dirty="0"/>
          </a:p>
        </p:txBody>
      </p:sp>
      <p:sp>
        <p:nvSpPr>
          <p:cNvPr id="6" name="Shape 3"/>
          <p:cNvSpPr/>
          <p:nvPr/>
        </p:nvSpPr>
        <p:spPr>
          <a:xfrm>
            <a:off x="1843683" y="5061228"/>
            <a:ext cx="10942915" cy="22860"/>
          </a:xfrm>
          <a:prstGeom prst="roundRect">
            <a:avLst>
              <a:gd name="adj" fmla="val 368060"/>
            </a:avLst>
          </a:prstGeom>
          <a:solidFill>
            <a:srgbClr val="4A2C85"/>
          </a:solidFill>
          <a:ln/>
        </p:spPr>
      </p:sp>
      <p:sp>
        <p:nvSpPr>
          <p:cNvPr id="7" name="Shape 4"/>
          <p:cNvSpPr/>
          <p:nvPr/>
        </p:nvSpPr>
        <p:spPr>
          <a:xfrm>
            <a:off x="4517708" y="4360247"/>
            <a:ext cx="22860" cy="701040"/>
          </a:xfrm>
          <a:prstGeom prst="roundRect">
            <a:avLst>
              <a:gd name="adj" fmla="val 368060"/>
            </a:avLst>
          </a:prstGeom>
          <a:solidFill>
            <a:srgbClr val="4A2C85"/>
          </a:solidFill>
          <a:ln/>
        </p:spPr>
      </p:sp>
      <p:sp>
        <p:nvSpPr>
          <p:cNvPr id="8" name="Shape 5"/>
          <p:cNvSpPr/>
          <p:nvPr/>
        </p:nvSpPr>
        <p:spPr>
          <a:xfrm>
            <a:off x="4303871" y="4835902"/>
            <a:ext cx="450652" cy="450652"/>
          </a:xfrm>
          <a:prstGeom prst="roundRect">
            <a:avLst>
              <a:gd name="adj" fmla="val 18670"/>
            </a:avLst>
          </a:prstGeom>
          <a:solidFill>
            <a:srgbClr val="31136C"/>
          </a:solidFill>
          <a:ln w="7620">
            <a:solidFill>
              <a:srgbClr val="4A2C85"/>
            </a:solidFill>
            <a:prstDash val="solid"/>
          </a:ln>
        </p:spPr>
      </p:sp>
      <p:sp>
        <p:nvSpPr>
          <p:cNvPr id="9" name="Text 6"/>
          <p:cNvSpPr/>
          <p:nvPr/>
        </p:nvSpPr>
        <p:spPr>
          <a:xfrm>
            <a:off x="4474964" y="4910911"/>
            <a:ext cx="108466" cy="300514"/>
          </a:xfrm>
          <a:prstGeom prst="rect">
            <a:avLst/>
          </a:prstGeom>
          <a:noFill/>
          <a:ln/>
        </p:spPr>
        <p:txBody>
          <a:bodyPr wrap="none" rtlCol="0" anchor="t"/>
          <a:lstStyle/>
          <a:p>
            <a:pPr marL="0" indent="0" algn="ctr">
              <a:lnSpc>
                <a:spcPts val="2366"/>
              </a:lnSpc>
              <a:buNone/>
            </a:pPr>
            <a:r>
              <a:rPr lang="en-US" sz="2366" dirty="0">
                <a:solidFill>
                  <a:srgbClr val="DCD7E5"/>
                </a:solidFill>
                <a:latin typeface="Montserrat" pitchFamily="34" charset="0"/>
                <a:ea typeface="Montserrat" pitchFamily="34" charset="-122"/>
                <a:cs typeface="Montserrat" pitchFamily="34" charset="-120"/>
              </a:rPr>
              <a:t>1</a:t>
            </a:r>
            <a:endParaRPr lang="en-US" sz="2366" dirty="0"/>
          </a:p>
        </p:txBody>
      </p:sp>
      <p:sp>
        <p:nvSpPr>
          <p:cNvPr id="10" name="Text 7"/>
          <p:cNvSpPr/>
          <p:nvPr/>
        </p:nvSpPr>
        <p:spPr>
          <a:xfrm>
            <a:off x="3221831" y="2765227"/>
            <a:ext cx="2614851" cy="312896"/>
          </a:xfrm>
          <a:prstGeom prst="rect">
            <a:avLst/>
          </a:prstGeom>
          <a:noFill/>
          <a:ln/>
        </p:spPr>
        <p:txBody>
          <a:bodyPr wrap="none" rtlCol="0" anchor="t"/>
          <a:lstStyle/>
          <a:p>
            <a:pPr marL="0" indent="0" algn="ctr">
              <a:lnSpc>
                <a:spcPts val="2465"/>
              </a:lnSpc>
              <a:buNone/>
            </a:pPr>
            <a:r>
              <a:rPr lang="en-US" sz="1972" dirty="0">
                <a:solidFill>
                  <a:srgbClr val="DCD7E5"/>
                </a:solidFill>
                <a:latin typeface="Montserrat" pitchFamily="34" charset="0"/>
                <a:ea typeface="Montserrat" pitchFamily="34" charset="-122"/>
                <a:cs typeface="Montserrat" pitchFamily="34" charset="-120"/>
              </a:rPr>
              <a:t>Konzeptentwicklung</a:t>
            </a:r>
            <a:endParaRPr lang="en-US" sz="1972" dirty="0"/>
          </a:p>
        </p:txBody>
      </p:sp>
      <p:sp>
        <p:nvSpPr>
          <p:cNvPr id="11" name="Text 8"/>
          <p:cNvSpPr/>
          <p:nvPr/>
        </p:nvSpPr>
        <p:spPr>
          <a:xfrm>
            <a:off x="2043946" y="3198257"/>
            <a:ext cx="4970740" cy="961549"/>
          </a:xfrm>
          <a:prstGeom prst="rect">
            <a:avLst/>
          </a:prstGeom>
          <a:noFill/>
          <a:ln/>
        </p:spPr>
        <p:txBody>
          <a:bodyPr wrap="square" rtlCol="0" anchor="t"/>
          <a:lstStyle/>
          <a:p>
            <a:pPr marL="0" indent="0" algn="ctr">
              <a:lnSpc>
                <a:spcPts val="2524"/>
              </a:lnSpc>
              <a:buNone/>
            </a:pPr>
            <a:r>
              <a:rPr lang="en-US" sz="1577" dirty="0">
                <a:solidFill>
                  <a:srgbClr val="DCD7E5"/>
                </a:solidFill>
                <a:latin typeface="Heebo" pitchFamily="34" charset="0"/>
                <a:ea typeface="Heebo" pitchFamily="34" charset="-122"/>
                <a:cs typeface="Heebo" pitchFamily="34" charset="-120"/>
              </a:rPr>
              <a:t>Basierend auf den zuvor definierten Anforderungen und Zielen werden erste Konzepte für das Design und die Funktionalität der Brille entwickelt.</a:t>
            </a:r>
            <a:endParaRPr lang="en-US" sz="1577" dirty="0"/>
          </a:p>
        </p:txBody>
      </p:sp>
      <p:sp>
        <p:nvSpPr>
          <p:cNvPr id="12" name="Shape 9"/>
          <p:cNvSpPr/>
          <p:nvPr/>
        </p:nvSpPr>
        <p:spPr>
          <a:xfrm>
            <a:off x="7303532" y="5061168"/>
            <a:ext cx="22860" cy="701040"/>
          </a:xfrm>
          <a:prstGeom prst="roundRect">
            <a:avLst>
              <a:gd name="adj" fmla="val 368060"/>
            </a:avLst>
          </a:prstGeom>
          <a:solidFill>
            <a:srgbClr val="4A2C85"/>
          </a:solidFill>
          <a:ln/>
        </p:spPr>
      </p:sp>
      <p:sp>
        <p:nvSpPr>
          <p:cNvPr id="13" name="Shape 10"/>
          <p:cNvSpPr/>
          <p:nvPr/>
        </p:nvSpPr>
        <p:spPr>
          <a:xfrm>
            <a:off x="7089696" y="4835902"/>
            <a:ext cx="450652" cy="450652"/>
          </a:xfrm>
          <a:prstGeom prst="roundRect">
            <a:avLst>
              <a:gd name="adj" fmla="val 18670"/>
            </a:avLst>
          </a:prstGeom>
          <a:solidFill>
            <a:srgbClr val="31136C"/>
          </a:solidFill>
          <a:ln w="7620">
            <a:solidFill>
              <a:srgbClr val="4A2C85"/>
            </a:solidFill>
            <a:prstDash val="solid"/>
          </a:ln>
        </p:spPr>
      </p:sp>
      <p:sp>
        <p:nvSpPr>
          <p:cNvPr id="14" name="Text 11"/>
          <p:cNvSpPr/>
          <p:nvPr/>
        </p:nvSpPr>
        <p:spPr>
          <a:xfrm>
            <a:off x="7229594" y="4910911"/>
            <a:ext cx="170736" cy="300514"/>
          </a:xfrm>
          <a:prstGeom prst="rect">
            <a:avLst/>
          </a:prstGeom>
          <a:noFill/>
          <a:ln/>
        </p:spPr>
        <p:txBody>
          <a:bodyPr wrap="none" rtlCol="0" anchor="t"/>
          <a:lstStyle/>
          <a:p>
            <a:pPr marL="0" indent="0" algn="ctr">
              <a:lnSpc>
                <a:spcPts val="2366"/>
              </a:lnSpc>
              <a:buNone/>
            </a:pPr>
            <a:r>
              <a:rPr lang="en-US" sz="2366" dirty="0">
                <a:solidFill>
                  <a:srgbClr val="DCD7E5"/>
                </a:solidFill>
                <a:latin typeface="Montserrat" pitchFamily="34" charset="0"/>
                <a:ea typeface="Montserrat" pitchFamily="34" charset="-122"/>
                <a:cs typeface="Montserrat" pitchFamily="34" charset="-120"/>
              </a:rPr>
              <a:t>2</a:t>
            </a:r>
            <a:endParaRPr lang="en-US" sz="2366" dirty="0"/>
          </a:p>
        </p:txBody>
      </p:sp>
      <p:sp>
        <p:nvSpPr>
          <p:cNvPr id="15" name="Text 12"/>
          <p:cNvSpPr/>
          <p:nvPr/>
        </p:nvSpPr>
        <p:spPr>
          <a:xfrm>
            <a:off x="6063020" y="5962650"/>
            <a:ext cx="2504123" cy="312896"/>
          </a:xfrm>
          <a:prstGeom prst="rect">
            <a:avLst/>
          </a:prstGeom>
          <a:noFill/>
          <a:ln/>
        </p:spPr>
        <p:txBody>
          <a:bodyPr wrap="none" rtlCol="0" anchor="t"/>
          <a:lstStyle/>
          <a:p>
            <a:pPr marL="0" indent="0" algn="ctr">
              <a:lnSpc>
                <a:spcPts val="2465"/>
              </a:lnSpc>
              <a:buNone/>
            </a:pPr>
            <a:r>
              <a:rPr lang="en-US" sz="1972" dirty="0">
                <a:solidFill>
                  <a:srgbClr val="DCD7E5"/>
                </a:solidFill>
                <a:latin typeface="Montserrat" pitchFamily="34" charset="0"/>
                <a:ea typeface="Montserrat" pitchFamily="34" charset="-122"/>
                <a:cs typeface="Montserrat" pitchFamily="34" charset="-120"/>
              </a:rPr>
              <a:t>Rapid Prototyping</a:t>
            </a:r>
            <a:endParaRPr lang="en-US" sz="1972" dirty="0"/>
          </a:p>
        </p:txBody>
      </p:sp>
      <p:sp>
        <p:nvSpPr>
          <p:cNvPr id="16" name="Text 13"/>
          <p:cNvSpPr/>
          <p:nvPr/>
        </p:nvSpPr>
        <p:spPr>
          <a:xfrm>
            <a:off x="4829651" y="6395680"/>
            <a:ext cx="4970859" cy="961549"/>
          </a:xfrm>
          <a:prstGeom prst="rect">
            <a:avLst/>
          </a:prstGeom>
          <a:noFill/>
          <a:ln/>
        </p:spPr>
        <p:txBody>
          <a:bodyPr wrap="square" rtlCol="0" anchor="t"/>
          <a:lstStyle/>
          <a:p>
            <a:pPr marL="0" indent="0" algn="ctr">
              <a:lnSpc>
                <a:spcPts val="2524"/>
              </a:lnSpc>
              <a:buNone/>
            </a:pPr>
            <a:r>
              <a:rPr lang="en-US" sz="1577" dirty="0">
                <a:solidFill>
                  <a:srgbClr val="DCD7E5"/>
                </a:solidFill>
                <a:latin typeface="Heebo" pitchFamily="34" charset="0"/>
                <a:ea typeface="Heebo" pitchFamily="34" charset="-122"/>
                <a:cs typeface="Heebo" pitchFamily="34" charset="-120"/>
              </a:rPr>
              <a:t>Mithilfe von 3D-Druckverfahren und schneller Entwicklungsmethoden entstehen erste funktionsfähige Prototypen, die getestet und weiterentwickelt werden.</a:t>
            </a:r>
            <a:endParaRPr lang="en-US" sz="1577" dirty="0"/>
          </a:p>
        </p:txBody>
      </p:sp>
      <p:sp>
        <p:nvSpPr>
          <p:cNvPr id="17" name="Shape 14"/>
          <p:cNvSpPr/>
          <p:nvPr/>
        </p:nvSpPr>
        <p:spPr>
          <a:xfrm>
            <a:off x="10089356" y="4360247"/>
            <a:ext cx="22860" cy="701040"/>
          </a:xfrm>
          <a:prstGeom prst="roundRect">
            <a:avLst>
              <a:gd name="adj" fmla="val 368060"/>
            </a:avLst>
          </a:prstGeom>
          <a:solidFill>
            <a:srgbClr val="4A2C85"/>
          </a:solidFill>
          <a:ln/>
        </p:spPr>
      </p:sp>
      <p:sp>
        <p:nvSpPr>
          <p:cNvPr id="18" name="Shape 15"/>
          <p:cNvSpPr/>
          <p:nvPr/>
        </p:nvSpPr>
        <p:spPr>
          <a:xfrm>
            <a:off x="9875520" y="4835902"/>
            <a:ext cx="450652" cy="450652"/>
          </a:xfrm>
          <a:prstGeom prst="roundRect">
            <a:avLst>
              <a:gd name="adj" fmla="val 18670"/>
            </a:avLst>
          </a:prstGeom>
          <a:solidFill>
            <a:srgbClr val="31136C"/>
          </a:solidFill>
          <a:ln w="7620">
            <a:solidFill>
              <a:srgbClr val="4A2C85"/>
            </a:solidFill>
            <a:prstDash val="solid"/>
          </a:ln>
        </p:spPr>
      </p:sp>
      <p:sp>
        <p:nvSpPr>
          <p:cNvPr id="19" name="Text 16"/>
          <p:cNvSpPr/>
          <p:nvPr/>
        </p:nvSpPr>
        <p:spPr>
          <a:xfrm>
            <a:off x="10016133" y="4910911"/>
            <a:ext cx="169426" cy="300514"/>
          </a:xfrm>
          <a:prstGeom prst="rect">
            <a:avLst/>
          </a:prstGeom>
          <a:noFill/>
          <a:ln/>
        </p:spPr>
        <p:txBody>
          <a:bodyPr wrap="none" rtlCol="0" anchor="t"/>
          <a:lstStyle/>
          <a:p>
            <a:pPr marL="0" indent="0" algn="ctr">
              <a:lnSpc>
                <a:spcPts val="2366"/>
              </a:lnSpc>
              <a:buNone/>
            </a:pPr>
            <a:r>
              <a:rPr lang="en-US" sz="2366" dirty="0">
                <a:solidFill>
                  <a:srgbClr val="DCD7E5"/>
                </a:solidFill>
                <a:latin typeface="Montserrat" pitchFamily="34" charset="0"/>
                <a:ea typeface="Montserrat" pitchFamily="34" charset="-122"/>
                <a:cs typeface="Montserrat" pitchFamily="34" charset="-120"/>
              </a:rPr>
              <a:t>3</a:t>
            </a:r>
            <a:endParaRPr lang="en-US" sz="2366" dirty="0"/>
          </a:p>
        </p:txBody>
      </p:sp>
      <p:sp>
        <p:nvSpPr>
          <p:cNvPr id="20" name="Text 17"/>
          <p:cNvSpPr/>
          <p:nvPr/>
        </p:nvSpPr>
        <p:spPr>
          <a:xfrm>
            <a:off x="8848844" y="2765227"/>
            <a:ext cx="2504123" cy="312896"/>
          </a:xfrm>
          <a:prstGeom prst="rect">
            <a:avLst/>
          </a:prstGeom>
          <a:noFill/>
          <a:ln/>
        </p:spPr>
        <p:txBody>
          <a:bodyPr wrap="none" rtlCol="0" anchor="t"/>
          <a:lstStyle/>
          <a:p>
            <a:pPr marL="0" indent="0" algn="ctr">
              <a:lnSpc>
                <a:spcPts val="2465"/>
              </a:lnSpc>
              <a:buNone/>
            </a:pPr>
            <a:r>
              <a:rPr lang="en-US" sz="1972" dirty="0">
                <a:solidFill>
                  <a:srgbClr val="DCD7E5"/>
                </a:solidFill>
                <a:latin typeface="Montserrat" pitchFamily="34" charset="0"/>
                <a:ea typeface="Montserrat" pitchFamily="34" charset="-122"/>
                <a:cs typeface="Montserrat" pitchFamily="34" charset="-120"/>
              </a:rPr>
              <a:t>Feldtests</a:t>
            </a:r>
            <a:endParaRPr lang="en-US" sz="1972" dirty="0"/>
          </a:p>
        </p:txBody>
      </p:sp>
      <p:sp>
        <p:nvSpPr>
          <p:cNvPr id="21" name="Text 18"/>
          <p:cNvSpPr/>
          <p:nvPr/>
        </p:nvSpPr>
        <p:spPr>
          <a:xfrm>
            <a:off x="7615476" y="3198257"/>
            <a:ext cx="4970859" cy="961549"/>
          </a:xfrm>
          <a:prstGeom prst="rect">
            <a:avLst/>
          </a:prstGeom>
          <a:noFill/>
          <a:ln/>
        </p:spPr>
        <p:txBody>
          <a:bodyPr wrap="square" rtlCol="0" anchor="t"/>
          <a:lstStyle/>
          <a:p>
            <a:pPr marL="0" indent="0" algn="ctr">
              <a:lnSpc>
                <a:spcPts val="2524"/>
              </a:lnSpc>
              <a:buNone/>
            </a:pPr>
            <a:r>
              <a:rPr lang="en-US" sz="1577" dirty="0">
                <a:solidFill>
                  <a:srgbClr val="DCD7E5"/>
                </a:solidFill>
                <a:latin typeface="Heebo" pitchFamily="34" charset="0"/>
                <a:ea typeface="Heebo" pitchFamily="34" charset="-122"/>
                <a:cs typeface="Heebo" pitchFamily="34" charset="-120"/>
              </a:rPr>
              <a:t>In umfangreichen Feldtests mit Testnutzern aus der Zielgruppe wird die Brille unter realen Bedingungen erprobt, um Feedback für Verbesserungen zu sammeln.</a:t>
            </a:r>
            <a:endParaRPr lang="en-US" sz="1577" dirty="0"/>
          </a:p>
        </p:txBody>
      </p:sp>
      <p:sp>
        <p:nvSpPr>
          <p:cNvPr id="23" name="Textfeld 22">
            <a:extLst>
              <a:ext uri="{FF2B5EF4-FFF2-40B4-BE49-F238E27FC236}">
                <a16:creationId xmlns:a16="http://schemas.microsoft.com/office/drawing/2014/main" id="{36B5142E-29F0-7996-FF76-8CB144ACFA50}"/>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D0A2C">
              <a:alpha val="75000"/>
            </a:srgbClr>
          </a:solidFill>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091238" y="960953"/>
            <a:ext cx="6444020" cy="540068"/>
          </a:xfrm>
          <a:prstGeom prst="rect">
            <a:avLst/>
          </a:prstGeom>
          <a:noFill/>
          <a:ln/>
        </p:spPr>
        <p:txBody>
          <a:bodyPr wrap="none" rtlCol="0" anchor="t"/>
          <a:lstStyle/>
          <a:p>
            <a:pPr marL="0" indent="0">
              <a:lnSpc>
                <a:spcPts val="4253"/>
              </a:lnSpc>
              <a:buNone/>
            </a:pPr>
            <a:r>
              <a:rPr lang="en-US" sz="3402" dirty="0">
                <a:solidFill>
                  <a:srgbClr val="F2F0F4"/>
                </a:solidFill>
                <a:latin typeface="Montserrat" pitchFamily="34" charset="0"/>
                <a:ea typeface="Montserrat" pitchFamily="34" charset="-122"/>
                <a:cs typeface="Montserrat" pitchFamily="34" charset="-120"/>
              </a:rPr>
              <a:t>Ausblick und nächste Schritte</a:t>
            </a:r>
            <a:endParaRPr lang="en-US" sz="3402" dirty="0"/>
          </a:p>
        </p:txBody>
      </p:sp>
      <p:sp>
        <p:nvSpPr>
          <p:cNvPr id="6" name="Text 2"/>
          <p:cNvSpPr/>
          <p:nvPr/>
        </p:nvSpPr>
        <p:spPr>
          <a:xfrm>
            <a:off x="6091238" y="1760220"/>
            <a:ext cx="7934325" cy="1106329"/>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Mit der Entwicklung dieser intelligenten Sehbrille für Blinde und Sehbehinderte wird ein wichtiger Beitrag zur Verbesserung der Lebensqualität und Selbstständigkeit dieser Zielgruppe geleistet. In den nächsten Schritten des Projekts sollen die gewonnenen Erkenntnisse aus der Testphase in die Optimierung der Brille einfließen, um ein marktreifes Produkt zu schaffen.</a:t>
            </a:r>
            <a:endParaRPr lang="en-US" sz="1361" dirty="0"/>
          </a:p>
        </p:txBody>
      </p:sp>
      <p:sp>
        <p:nvSpPr>
          <p:cNvPr id="7" name="Shape 3"/>
          <p:cNvSpPr/>
          <p:nvPr/>
        </p:nvSpPr>
        <p:spPr>
          <a:xfrm>
            <a:off x="6091238" y="3060859"/>
            <a:ext cx="7934325" cy="1287423"/>
          </a:xfrm>
          <a:prstGeom prst="roundRect">
            <a:avLst>
              <a:gd name="adj" fmla="val 5638"/>
            </a:avLst>
          </a:prstGeom>
          <a:solidFill>
            <a:srgbClr val="31136C"/>
          </a:solidFill>
          <a:ln w="7620">
            <a:solidFill>
              <a:srgbClr val="4A2C85"/>
            </a:solidFill>
            <a:prstDash val="solid"/>
          </a:ln>
        </p:spPr>
      </p:sp>
      <p:sp>
        <p:nvSpPr>
          <p:cNvPr id="8" name="Text 4"/>
          <p:cNvSpPr/>
          <p:nvPr/>
        </p:nvSpPr>
        <p:spPr>
          <a:xfrm>
            <a:off x="6271617" y="3241238"/>
            <a:ext cx="2190988"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Kommerzialisierung</a:t>
            </a:r>
            <a:endParaRPr lang="en-US" sz="1701" dirty="0"/>
          </a:p>
        </p:txBody>
      </p:sp>
      <p:sp>
        <p:nvSpPr>
          <p:cNvPr id="9" name="Text 5"/>
          <p:cNvSpPr/>
          <p:nvPr/>
        </p:nvSpPr>
        <p:spPr>
          <a:xfrm>
            <a:off x="6271617" y="3614738"/>
            <a:ext cx="7573566" cy="553164"/>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Ziel ist es, die Sehbrille in Zusammenarbeit mit Partnern aus Industrie und medizinischen Einrichtungen zu vermarkten und für Interessenten zugänglich zu machen.</a:t>
            </a:r>
            <a:endParaRPr lang="en-US" sz="1361" dirty="0"/>
          </a:p>
        </p:txBody>
      </p:sp>
      <p:sp>
        <p:nvSpPr>
          <p:cNvPr id="10" name="Shape 6"/>
          <p:cNvSpPr/>
          <p:nvPr/>
        </p:nvSpPr>
        <p:spPr>
          <a:xfrm>
            <a:off x="6091238" y="4521041"/>
            <a:ext cx="7934325" cy="1287423"/>
          </a:xfrm>
          <a:prstGeom prst="roundRect">
            <a:avLst>
              <a:gd name="adj" fmla="val 5638"/>
            </a:avLst>
          </a:prstGeom>
          <a:solidFill>
            <a:srgbClr val="31136C"/>
          </a:solidFill>
          <a:ln w="7620">
            <a:solidFill>
              <a:srgbClr val="4A2C85"/>
            </a:solidFill>
            <a:prstDash val="solid"/>
          </a:ln>
        </p:spPr>
      </p:sp>
      <p:sp>
        <p:nvSpPr>
          <p:cNvPr id="11" name="Text 7"/>
          <p:cNvSpPr/>
          <p:nvPr/>
        </p:nvSpPr>
        <p:spPr>
          <a:xfrm>
            <a:off x="6271617" y="4701421"/>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Weiterentwicklung</a:t>
            </a:r>
            <a:endParaRPr lang="en-US" sz="1701" dirty="0"/>
          </a:p>
        </p:txBody>
      </p:sp>
      <p:sp>
        <p:nvSpPr>
          <p:cNvPr id="12" name="Text 8"/>
          <p:cNvSpPr/>
          <p:nvPr/>
        </p:nvSpPr>
        <p:spPr>
          <a:xfrm>
            <a:off x="6271617" y="5074920"/>
            <a:ext cx="7573566" cy="553164"/>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Die Technologie soll kontinuierlich verbessert und um zusätzliche Funktionen erweitert werden, um den Bedürfnissen der Nutzer bestmöglich gerecht zu werden.</a:t>
            </a:r>
            <a:endParaRPr lang="en-US" sz="1361" dirty="0"/>
          </a:p>
        </p:txBody>
      </p:sp>
      <p:sp>
        <p:nvSpPr>
          <p:cNvPr id="13" name="Shape 9"/>
          <p:cNvSpPr/>
          <p:nvPr/>
        </p:nvSpPr>
        <p:spPr>
          <a:xfrm>
            <a:off x="6091238" y="5981224"/>
            <a:ext cx="7934325" cy="1287423"/>
          </a:xfrm>
          <a:prstGeom prst="roundRect">
            <a:avLst>
              <a:gd name="adj" fmla="val 5638"/>
            </a:avLst>
          </a:prstGeom>
          <a:solidFill>
            <a:srgbClr val="31136C"/>
          </a:solidFill>
          <a:ln w="7620">
            <a:solidFill>
              <a:srgbClr val="4A2C85"/>
            </a:solidFill>
            <a:prstDash val="solid"/>
          </a:ln>
        </p:spPr>
      </p:sp>
      <p:sp>
        <p:nvSpPr>
          <p:cNvPr id="14" name="Text 10"/>
          <p:cNvSpPr/>
          <p:nvPr/>
        </p:nvSpPr>
        <p:spPr>
          <a:xfrm>
            <a:off x="6271617" y="6161603"/>
            <a:ext cx="2160270" cy="269915"/>
          </a:xfrm>
          <a:prstGeom prst="rect">
            <a:avLst/>
          </a:prstGeom>
          <a:noFill/>
          <a:ln/>
        </p:spPr>
        <p:txBody>
          <a:bodyPr wrap="none" rtlCol="0" anchor="t"/>
          <a:lstStyle/>
          <a:p>
            <a:pPr marL="0" indent="0">
              <a:lnSpc>
                <a:spcPts val="2126"/>
              </a:lnSpc>
              <a:buNone/>
            </a:pPr>
            <a:r>
              <a:rPr lang="en-US" sz="1701" dirty="0">
                <a:solidFill>
                  <a:srgbClr val="DCD7E5"/>
                </a:solidFill>
                <a:latin typeface="Montserrat" pitchFamily="34" charset="0"/>
                <a:ea typeface="Montserrat" pitchFamily="34" charset="-122"/>
                <a:cs typeface="Montserrat" pitchFamily="34" charset="-120"/>
              </a:rPr>
              <a:t>Barrierefreiheit</a:t>
            </a:r>
            <a:endParaRPr lang="en-US" sz="1701" dirty="0"/>
          </a:p>
        </p:txBody>
      </p:sp>
      <p:sp>
        <p:nvSpPr>
          <p:cNvPr id="15" name="Text 11"/>
          <p:cNvSpPr/>
          <p:nvPr/>
        </p:nvSpPr>
        <p:spPr>
          <a:xfrm>
            <a:off x="6271617" y="6535103"/>
            <a:ext cx="7573566" cy="553164"/>
          </a:xfrm>
          <a:prstGeom prst="rect">
            <a:avLst/>
          </a:prstGeom>
          <a:noFill/>
          <a:ln/>
        </p:spPr>
        <p:txBody>
          <a:bodyPr wrap="square" rtlCol="0" anchor="t"/>
          <a:lstStyle/>
          <a:p>
            <a:pPr marL="0" indent="0">
              <a:lnSpc>
                <a:spcPts val="2177"/>
              </a:lnSpc>
              <a:buNone/>
            </a:pPr>
            <a:r>
              <a:rPr lang="en-US" sz="1361" dirty="0">
                <a:solidFill>
                  <a:srgbClr val="DCD7E5"/>
                </a:solidFill>
                <a:latin typeface="Heebo" pitchFamily="34" charset="0"/>
                <a:ea typeface="Heebo" pitchFamily="34" charset="-122"/>
                <a:cs typeface="Heebo" pitchFamily="34" charset="-120"/>
              </a:rPr>
              <a:t>Neben der technischen Leistungsfähigkeit liegt ein wichtiger Fokus darauf, die Brille intuitiv und barrierefrei nutzbar zu gestalten.</a:t>
            </a:r>
            <a:endParaRPr lang="en-US" sz="1361" dirty="0"/>
          </a:p>
        </p:txBody>
      </p:sp>
      <p:sp>
        <p:nvSpPr>
          <p:cNvPr id="17" name="Textfeld 16">
            <a:extLst>
              <a:ext uri="{FF2B5EF4-FFF2-40B4-BE49-F238E27FC236}">
                <a16:creationId xmlns:a16="http://schemas.microsoft.com/office/drawing/2014/main" id="{EC3CD673-6742-5EAA-4C3E-469DCA89B9F9}"/>
              </a:ext>
            </a:extLst>
          </p:cNvPr>
          <p:cNvSpPr txBox="1"/>
          <p:nvPr/>
        </p:nvSpPr>
        <p:spPr>
          <a:xfrm>
            <a:off x="12869613" y="7860268"/>
            <a:ext cx="2093296" cy="369332"/>
          </a:xfrm>
          <a:prstGeom prst="rect">
            <a:avLst/>
          </a:prstGeom>
          <a:noFill/>
        </p:spPr>
        <p:txBody>
          <a:bodyPr wrap="square" rtlCol="0">
            <a:spAutoFit/>
          </a:bodyPr>
          <a:lstStyle/>
          <a:p>
            <a:r>
              <a:rPr lang="de-DE" dirty="0">
                <a:solidFill>
                  <a:schemeClr val="bg1">
                    <a:lumMod val="75000"/>
                  </a:schemeClr>
                </a:solidFill>
              </a:rPr>
              <a:t>Mahran Almaree</a:t>
            </a:r>
          </a:p>
        </p:txBody>
      </p:sp>
    </p:spTree>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774</Words>
  <Application>Microsoft Office PowerPoint</Application>
  <PresentationFormat>Benutzerdefiniert</PresentationFormat>
  <Paragraphs>78</Paragraphs>
  <Slides>10</Slides>
  <Notes>8</Notes>
  <HiddenSlides>0</HiddenSlides>
  <MMClips>0</MMClips>
  <ScaleCrop>false</ScaleCrop>
  <HeadingPairs>
    <vt:vector size="6" baseType="variant">
      <vt:variant>
        <vt:lpstr>Verwendete Schriftarten</vt:lpstr>
      </vt:variant>
      <vt:variant>
        <vt:i4>3</vt:i4>
      </vt:variant>
      <vt:variant>
        <vt:lpstr>Design</vt:lpstr>
      </vt:variant>
      <vt:variant>
        <vt:i4>1</vt:i4>
      </vt:variant>
      <vt:variant>
        <vt:lpstr>Folientitel</vt:lpstr>
      </vt:variant>
      <vt:variant>
        <vt:i4>10</vt:i4>
      </vt:variant>
    </vt:vector>
  </HeadingPairs>
  <TitlesOfParts>
    <vt:vector size="14" baseType="lpstr">
      <vt:lpstr>Arial</vt:lpstr>
      <vt:lpstr>Heebo</vt:lpstr>
      <vt:lpstr>Montserrat</vt:lpstr>
      <vt:lpstr>Office Theme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Mahran Almaree</cp:lastModifiedBy>
  <cp:revision>2</cp:revision>
  <dcterms:created xsi:type="dcterms:W3CDTF">2024-08-04T09:30:19Z</dcterms:created>
  <dcterms:modified xsi:type="dcterms:W3CDTF">2024-08-04T09:53:45Z</dcterms:modified>
</cp:coreProperties>
</file>